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body"/>
          </p:nvPr>
        </p:nvSpPr>
        <p:spPr>
          <a:xfrm>
            <a:off x="838200" y="1825625"/>
            <a:ext cx="10515600" cy="1661993"/>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0"/>
              </a:spcBef>
              <a:spcAft>
                <a:spcPts val="0"/>
              </a:spcAft>
              <a:buClr>
                <a:schemeClr val="dk1"/>
              </a:buClr>
              <a:buSzPts val="1800"/>
              <a:buChar char="•"/>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lvl1pPr indent="0" lvl="0" marL="0" algn="ctr">
              <a:spcBef>
                <a:spcPts val="0"/>
              </a:spcBef>
              <a:buNone/>
              <a:defRPr b="1" i="1" sz="2000" u="none" cap="none" strike="noStrike">
                <a:solidFill>
                  <a:srgbClr val="471077"/>
                </a:solidFill>
                <a:latin typeface="Arial"/>
                <a:ea typeface="Arial"/>
                <a:cs typeface="Arial"/>
                <a:sym typeface="Arial"/>
              </a:defRPr>
            </a:lvl1pPr>
            <a:lvl2pPr indent="0" lvl="1" marL="0" algn="ctr">
              <a:spcBef>
                <a:spcPts val="0"/>
              </a:spcBef>
              <a:buNone/>
              <a:defRPr b="1" i="1" sz="2000" u="none" cap="none" strike="noStrike">
                <a:solidFill>
                  <a:srgbClr val="471077"/>
                </a:solidFill>
                <a:latin typeface="Arial"/>
                <a:ea typeface="Arial"/>
                <a:cs typeface="Arial"/>
                <a:sym typeface="Arial"/>
              </a:defRPr>
            </a:lvl2pPr>
            <a:lvl3pPr indent="0" lvl="2" marL="0" algn="ctr">
              <a:spcBef>
                <a:spcPts val="0"/>
              </a:spcBef>
              <a:buNone/>
              <a:defRPr b="1" i="1" sz="2000" u="none" cap="none" strike="noStrike">
                <a:solidFill>
                  <a:srgbClr val="471077"/>
                </a:solidFill>
                <a:latin typeface="Arial"/>
                <a:ea typeface="Arial"/>
                <a:cs typeface="Arial"/>
                <a:sym typeface="Arial"/>
              </a:defRPr>
            </a:lvl3pPr>
            <a:lvl4pPr indent="0" lvl="3" marL="0" algn="ctr">
              <a:spcBef>
                <a:spcPts val="0"/>
              </a:spcBef>
              <a:buNone/>
              <a:defRPr b="1" i="1" sz="2000" u="none" cap="none" strike="noStrike">
                <a:solidFill>
                  <a:srgbClr val="471077"/>
                </a:solidFill>
                <a:latin typeface="Arial"/>
                <a:ea typeface="Arial"/>
                <a:cs typeface="Arial"/>
                <a:sym typeface="Arial"/>
              </a:defRPr>
            </a:lvl4pPr>
            <a:lvl5pPr indent="0" lvl="4" marL="0" algn="ctr">
              <a:spcBef>
                <a:spcPts val="0"/>
              </a:spcBef>
              <a:buNone/>
              <a:defRPr b="1" i="1" sz="2000" u="none" cap="none" strike="noStrike">
                <a:solidFill>
                  <a:srgbClr val="471077"/>
                </a:solidFill>
                <a:latin typeface="Arial"/>
                <a:ea typeface="Arial"/>
                <a:cs typeface="Arial"/>
                <a:sym typeface="Arial"/>
              </a:defRPr>
            </a:lvl5pPr>
            <a:lvl6pPr indent="0" lvl="5" marL="0" algn="ctr">
              <a:spcBef>
                <a:spcPts val="0"/>
              </a:spcBef>
              <a:buNone/>
              <a:defRPr b="1" i="1" sz="2000" u="none" cap="none" strike="noStrike">
                <a:solidFill>
                  <a:srgbClr val="471077"/>
                </a:solidFill>
                <a:latin typeface="Arial"/>
                <a:ea typeface="Arial"/>
                <a:cs typeface="Arial"/>
                <a:sym typeface="Arial"/>
              </a:defRPr>
            </a:lvl6pPr>
            <a:lvl7pPr indent="0" lvl="6" marL="0" algn="ctr">
              <a:spcBef>
                <a:spcPts val="0"/>
              </a:spcBef>
              <a:buNone/>
              <a:defRPr b="1" i="1" sz="2000" u="none" cap="none" strike="noStrike">
                <a:solidFill>
                  <a:srgbClr val="471077"/>
                </a:solidFill>
                <a:latin typeface="Arial"/>
                <a:ea typeface="Arial"/>
                <a:cs typeface="Arial"/>
                <a:sym typeface="Arial"/>
              </a:defRPr>
            </a:lvl7pPr>
            <a:lvl8pPr indent="0" lvl="7" marL="0" algn="ctr">
              <a:spcBef>
                <a:spcPts val="0"/>
              </a:spcBef>
              <a:buNone/>
              <a:defRPr b="1" i="1" sz="2000" u="none" cap="none" strike="noStrike">
                <a:solidFill>
                  <a:srgbClr val="471077"/>
                </a:solidFill>
                <a:latin typeface="Arial"/>
                <a:ea typeface="Arial"/>
                <a:cs typeface="Arial"/>
                <a:sym typeface="Arial"/>
              </a:defRPr>
            </a:lvl8pPr>
            <a:lvl9pPr indent="0" lvl="8" marL="0" algn="ctr">
              <a:spcBef>
                <a:spcPts val="0"/>
              </a:spcBef>
              <a:buNone/>
              <a:defRPr b="1" i="1" sz="2000" u="none" cap="none" strike="noStrike">
                <a:solidFill>
                  <a:srgbClr val="471077"/>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0" name="Google Shape;20;p2"/>
          <p:cNvSpPr txBox="1"/>
          <p:nvPr/>
        </p:nvSpPr>
        <p:spPr>
          <a:xfrm>
            <a:off x="8443911" y="6513254"/>
            <a:ext cx="2131994" cy="184666"/>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lt1"/>
              </a:buClr>
              <a:buSzPts val="1200"/>
              <a:buFont typeface="Arial"/>
              <a:buNone/>
            </a:pPr>
            <a:r>
              <a:rPr b="0" i="1" lang="en-US" sz="1200" u="none" cap="none" strike="noStrike">
                <a:solidFill>
                  <a:schemeClr val="lt1"/>
                </a:solidFill>
                <a:latin typeface="Arial"/>
                <a:ea typeface="Arial"/>
                <a:cs typeface="Arial"/>
                <a:sym typeface="Arial"/>
              </a:rPr>
              <a:t>Strictly Private and Confidential</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1"/>
          <p:cNvSpPr txBox="1"/>
          <p:nvPr>
            <p:ph type="title"/>
          </p:nvPr>
        </p:nvSpPr>
        <p:spPr>
          <a:xfrm>
            <a:off x="839788" y="457200"/>
            <a:ext cx="3932237" cy="1600200"/>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p:nvPr>
            <p:ph idx="2" type="pic"/>
          </p:nvPr>
        </p:nvSpPr>
        <p:spPr>
          <a:xfrm>
            <a:off x="5183188" y="987425"/>
            <a:ext cx="6172200" cy="4873625"/>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3" name="Google Shape;73;p11"/>
          <p:cNvSpPr txBox="1"/>
          <p:nvPr>
            <p:ph idx="1" type="body"/>
          </p:nvPr>
        </p:nvSpPr>
        <p:spPr>
          <a:xfrm>
            <a:off x="839788" y="2057400"/>
            <a:ext cx="3932237" cy="381158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00"/>
              <a:buNone/>
              <a:defRPr sz="1600"/>
            </a:lvl1pPr>
            <a:lvl2pPr indent="-228600" lvl="1" marL="914400" algn="l">
              <a:lnSpc>
                <a:spcPct val="100000"/>
              </a:lnSpc>
              <a:spcBef>
                <a:spcPts val="0"/>
              </a:spcBef>
              <a:spcAft>
                <a:spcPts val="0"/>
              </a:spcAft>
              <a:buClr>
                <a:schemeClr val="dk1"/>
              </a:buClr>
              <a:buSzPts val="1400"/>
              <a:buNone/>
              <a:defRPr sz="1400"/>
            </a:lvl2pPr>
            <a:lvl3pPr indent="-228600" lvl="2" marL="1371600" algn="l">
              <a:lnSpc>
                <a:spcPct val="100000"/>
              </a:lnSpc>
              <a:spcBef>
                <a:spcPts val="0"/>
              </a:spcBef>
              <a:spcAft>
                <a:spcPts val="0"/>
              </a:spcAft>
              <a:buClr>
                <a:schemeClr val="dk1"/>
              </a:buClr>
              <a:buSzPts val="1200"/>
              <a:buNone/>
              <a:defRPr sz="1200"/>
            </a:lvl3pPr>
            <a:lvl4pPr indent="-228600" lvl="3" marL="1828800" algn="l">
              <a:lnSpc>
                <a:spcPct val="100000"/>
              </a:lnSpc>
              <a:spcBef>
                <a:spcPts val="0"/>
              </a:spcBef>
              <a:spcAft>
                <a:spcPts val="0"/>
              </a:spcAft>
              <a:buClr>
                <a:schemeClr val="dk1"/>
              </a:buClr>
              <a:buSzPts val="1000"/>
              <a:buNone/>
              <a:defRPr sz="1000"/>
            </a:lvl4pPr>
            <a:lvl5pPr indent="-228600" lvl="4" marL="2286000" algn="l">
              <a:lnSpc>
                <a:spcPct val="100000"/>
              </a:lnSpc>
              <a:spcBef>
                <a:spcPts val="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11"/>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2"/>
          <p:cNvSpPr txBox="1"/>
          <p:nvPr>
            <p:ph type="title"/>
          </p:nvPr>
        </p:nvSpPr>
        <p:spPr>
          <a:xfrm>
            <a:off x="838200" y="723207"/>
            <a:ext cx="10515600" cy="67710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 type="body"/>
          </p:nvPr>
        </p:nvSpPr>
        <p:spPr>
          <a:xfrm rot="5400000">
            <a:off x="5265004" y="-2601178"/>
            <a:ext cx="1661993" cy="10515600"/>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0"/>
              </a:spcBef>
              <a:spcAft>
                <a:spcPts val="0"/>
              </a:spcAft>
              <a:buClr>
                <a:schemeClr val="dk1"/>
              </a:buClr>
              <a:buSzPts val="1800"/>
              <a:buChar char="•"/>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1" name="Google Shape;81;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Google Shape;82;p12"/>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3"/>
          <p:cNvSpPr txBox="1"/>
          <p:nvPr>
            <p:ph type="title"/>
          </p:nvPr>
        </p:nvSpPr>
        <p:spPr>
          <a:xfrm rot="5400000">
            <a:off x="7133431" y="1956594"/>
            <a:ext cx="5811838" cy="2628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3"/>
          <p:cNvSpPr txBox="1"/>
          <p:nvPr>
            <p:ph idx="1" type="body"/>
          </p:nvPr>
        </p:nvSpPr>
        <p:spPr>
          <a:xfrm rot="5400000">
            <a:off x="1799431" y="-596106"/>
            <a:ext cx="5811838" cy="7734300"/>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0"/>
              </a:spcBef>
              <a:spcAft>
                <a:spcPts val="0"/>
              </a:spcAft>
              <a:buClr>
                <a:schemeClr val="dk1"/>
              </a:buClr>
              <a:buSzPts val="1800"/>
              <a:buChar char="•"/>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7" name="Google Shape;87;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13"/>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p:nvPr/>
        </p:nvSpPr>
        <p:spPr>
          <a:xfrm>
            <a:off x="0" y="0"/>
            <a:ext cx="12192000" cy="6858000"/>
          </a:xfrm>
          <a:prstGeom prst="rect">
            <a:avLst/>
          </a:prstGeom>
          <a:gradFill>
            <a:gsLst>
              <a:gs pos="0">
                <a:srgbClr val="250070"/>
              </a:gs>
              <a:gs pos="100000">
                <a:schemeClr val="accent1"/>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 name="Google Shape;27;p4"/>
          <p:cNvSpPr/>
          <p:nvPr/>
        </p:nvSpPr>
        <p:spPr>
          <a:xfrm>
            <a:off x="5115620" y="404664"/>
            <a:ext cx="7076380" cy="6453336"/>
          </a:xfrm>
          <a:custGeom>
            <a:rect b="b" l="l" r="r" t="t"/>
            <a:pathLst>
              <a:path extrusionOk="0" h="6453336" w="7076380">
                <a:moveTo>
                  <a:pt x="4896544" y="0"/>
                </a:moveTo>
                <a:cubicBezTo>
                  <a:pt x="5657125" y="0"/>
                  <a:pt x="6377203" y="173411"/>
                  <a:pt x="7019398" y="482853"/>
                </a:cubicBezTo>
                <a:lnTo>
                  <a:pt x="7076380" y="512037"/>
                </a:lnTo>
                <a:lnTo>
                  <a:pt x="7076380" y="3325377"/>
                </a:lnTo>
                <a:lnTo>
                  <a:pt x="6971950" y="3185725"/>
                </a:lnTo>
                <a:cubicBezTo>
                  <a:pt x="6478643" y="2587975"/>
                  <a:pt x="5732088" y="2206970"/>
                  <a:pt x="4896544" y="2206970"/>
                </a:cubicBezTo>
                <a:cubicBezTo>
                  <a:pt x="3411133" y="2206970"/>
                  <a:pt x="2206970" y="3411133"/>
                  <a:pt x="2206970" y="4896544"/>
                </a:cubicBezTo>
                <a:cubicBezTo>
                  <a:pt x="2206970" y="5453573"/>
                  <a:pt x="2376306" y="5971052"/>
                  <a:pt x="2666307" y="6400311"/>
                </a:cubicBezTo>
                <a:lnTo>
                  <a:pt x="2705959" y="6453336"/>
                </a:lnTo>
                <a:lnTo>
                  <a:pt x="254216" y="6453336"/>
                </a:lnTo>
                <a:lnTo>
                  <a:pt x="220139" y="6352627"/>
                </a:lnTo>
                <a:cubicBezTo>
                  <a:pt x="77072" y="5892651"/>
                  <a:pt x="0" y="5403598"/>
                  <a:pt x="0" y="4896544"/>
                </a:cubicBezTo>
                <a:cubicBezTo>
                  <a:pt x="0" y="2192257"/>
                  <a:pt x="2192257" y="0"/>
                  <a:pt x="489654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8" name="Google Shape;28;p4"/>
          <p:cNvSpPr/>
          <p:nvPr/>
        </p:nvSpPr>
        <p:spPr>
          <a:xfrm>
            <a:off x="1" y="1"/>
            <a:ext cx="1761559" cy="1983253"/>
          </a:xfrm>
          <a:custGeom>
            <a:rect b="b" l="l" r="r" t="t"/>
            <a:pathLst>
              <a:path extrusionOk="0" h="1983253" w="1761559">
                <a:moveTo>
                  <a:pt x="813698" y="0"/>
                </a:moveTo>
                <a:lnTo>
                  <a:pt x="1755670" y="0"/>
                </a:lnTo>
                <a:lnTo>
                  <a:pt x="1761559" y="116632"/>
                </a:lnTo>
                <a:cubicBezTo>
                  <a:pt x="1761559" y="1086000"/>
                  <a:pt x="1024846" y="1883298"/>
                  <a:pt x="80774" y="1979174"/>
                </a:cubicBezTo>
                <a:lnTo>
                  <a:pt x="0" y="1983253"/>
                </a:lnTo>
                <a:lnTo>
                  <a:pt x="0" y="1045623"/>
                </a:lnTo>
                <a:lnTo>
                  <a:pt x="78009" y="1033718"/>
                </a:lnTo>
                <a:cubicBezTo>
                  <a:pt x="504576" y="946430"/>
                  <a:pt x="825455" y="569004"/>
                  <a:pt x="825455" y="1166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9" name="Google Shape;29;p4"/>
          <p:cNvSpPr txBox="1"/>
          <p:nvPr>
            <p:ph type="ctrTitle"/>
          </p:nvPr>
        </p:nvSpPr>
        <p:spPr>
          <a:xfrm>
            <a:off x="1183454" y="2852936"/>
            <a:ext cx="9144000" cy="307777"/>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lt1"/>
              </a:buClr>
              <a:buSzPts val="2000"/>
              <a:buFont typeface="Arial"/>
              <a:buNone/>
              <a:defRPr b="1" sz="2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subTitle"/>
          </p:nvPr>
        </p:nvSpPr>
        <p:spPr>
          <a:xfrm>
            <a:off x="1183454" y="3284984"/>
            <a:ext cx="9144000" cy="166199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5400"/>
              <a:buNone/>
              <a:defRPr b="0" sz="5400">
                <a:solidFill>
                  <a:schemeClr val="lt1"/>
                </a:solidFill>
                <a:latin typeface="Georgia"/>
                <a:ea typeface="Georgia"/>
                <a:cs typeface="Georgia"/>
                <a:sym typeface="Georgia"/>
              </a:defRPr>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1" name="Shape 31"/>
        <p:cNvGrpSpPr/>
        <p:nvPr/>
      </p:nvGrpSpPr>
      <p:grpSpPr>
        <a:xfrm>
          <a:off x="0" y="0"/>
          <a:ext cx="0" cy="0"/>
          <a:chOff x="0" y="0"/>
          <a:chExt cx="0" cy="0"/>
        </a:xfrm>
      </p:grpSpPr>
      <p:sp>
        <p:nvSpPr>
          <p:cNvPr id="32" name="Google Shape;32;p5"/>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3" name="Google Shape;33;p5"/>
          <p:cNvSpPr/>
          <p:nvPr/>
        </p:nvSpPr>
        <p:spPr>
          <a:xfrm>
            <a:off x="838200" y="0"/>
            <a:ext cx="4177680" cy="6019800"/>
          </a:xfrm>
          <a:prstGeom prst="rect">
            <a:avLst/>
          </a:prstGeom>
          <a:solidFill>
            <a:srgbClr val="4710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 name="Google Shape;34;p5"/>
          <p:cNvSpPr txBox="1"/>
          <p:nvPr>
            <p:ph type="title"/>
          </p:nvPr>
        </p:nvSpPr>
        <p:spPr>
          <a:xfrm>
            <a:off x="1164538" y="838200"/>
            <a:ext cx="3525004" cy="307777"/>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rgbClr val="FFC000"/>
              </a:buClr>
              <a:buSzPts val="2000"/>
              <a:buFont typeface="Arial"/>
              <a:buNone/>
              <a:defRPr sz="2000">
                <a:solidFill>
                  <a:srgbClr val="FFC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164538" y="1145977"/>
            <a:ext cx="3525004" cy="101566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6600"/>
              <a:buNone/>
              <a:defRPr sz="6600">
                <a:solidFill>
                  <a:schemeClr val="lt1"/>
                </a:solidFill>
                <a:latin typeface="Georgia"/>
                <a:ea typeface="Georgia"/>
                <a:cs typeface="Georgia"/>
                <a:sym typeface="Georgia"/>
              </a:defRPr>
            </a:lvl1pPr>
            <a:lvl2pPr indent="-342900" lvl="1" marL="914400" algn="l">
              <a:lnSpc>
                <a:spcPct val="100000"/>
              </a:lnSpc>
              <a:spcBef>
                <a:spcPts val="0"/>
              </a:spcBef>
              <a:spcAft>
                <a:spcPts val="0"/>
              </a:spcAft>
              <a:buClr>
                <a:schemeClr val="dk1"/>
              </a:buClr>
              <a:buSzPts val="1800"/>
              <a:buChar char="•"/>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831850" y="1709738"/>
            <a:ext cx="10515600" cy="2852737"/>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1850" y="4589463"/>
            <a:ext cx="10515600" cy="15001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rgbClr val="888888"/>
              </a:buClr>
              <a:buSzPts val="2400"/>
              <a:buNone/>
              <a:defRPr sz="2400">
                <a:solidFill>
                  <a:srgbClr val="888888"/>
                </a:solidFill>
              </a:defRPr>
            </a:lvl1pPr>
            <a:lvl2pPr indent="-228600" lvl="1" marL="914400" algn="l">
              <a:lnSpc>
                <a:spcPct val="100000"/>
              </a:lnSpc>
              <a:spcBef>
                <a:spcPts val="0"/>
              </a:spcBef>
              <a:spcAft>
                <a:spcPts val="0"/>
              </a:spcAft>
              <a:buClr>
                <a:srgbClr val="888888"/>
              </a:buClr>
              <a:buSzPts val="2000"/>
              <a:buNone/>
              <a:defRPr sz="2000">
                <a:solidFill>
                  <a:srgbClr val="888888"/>
                </a:solidFill>
              </a:defRPr>
            </a:lvl2pPr>
            <a:lvl3pPr indent="-228600" lvl="2" marL="1371600" algn="l">
              <a:lnSpc>
                <a:spcPct val="100000"/>
              </a:lnSpc>
              <a:spcBef>
                <a:spcPts val="0"/>
              </a:spcBef>
              <a:spcAft>
                <a:spcPts val="0"/>
              </a:spcAft>
              <a:buClr>
                <a:srgbClr val="888888"/>
              </a:buClr>
              <a:buSzPts val="1800"/>
              <a:buNone/>
              <a:defRPr sz="1800">
                <a:solidFill>
                  <a:srgbClr val="888888"/>
                </a:solidFill>
              </a:defRPr>
            </a:lvl3pPr>
            <a:lvl4pPr indent="-228600" lvl="3" marL="1828800" algn="l">
              <a:lnSpc>
                <a:spcPct val="100000"/>
              </a:lnSpc>
              <a:spcBef>
                <a:spcPts val="0"/>
              </a:spcBef>
              <a:spcAft>
                <a:spcPts val="0"/>
              </a:spcAft>
              <a:buClr>
                <a:srgbClr val="888888"/>
              </a:buClr>
              <a:buSzPts val="1600"/>
              <a:buNone/>
              <a:defRPr sz="1600">
                <a:solidFill>
                  <a:srgbClr val="888888"/>
                </a:solidFill>
              </a:defRPr>
            </a:lvl4pPr>
            <a:lvl5pPr indent="-228600" lvl="4" marL="2286000" algn="l">
              <a:lnSpc>
                <a:spcPct val="100000"/>
              </a:lnSpc>
              <a:spcBef>
                <a:spcPts val="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838200" y="723207"/>
            <a:ext cx="10515600" cy="67710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838200" y="1825625"/>
            <a:ext cx="5181600" cy="4351338"/>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0"/>
              </a:spcBef>
              <a:spcAft>
                <a:spcPts val="0"/>
              </a:spcAft>
              <a:buClr>
                <a:schemeClr val="dk1"/>
              </a:buClr>
              <a:buSzPts val="1800"/>
              <a:buChar char="•"/>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2" type="body"/>
          </p:nvPr>
        </p:nvSpPr>
        <p:spPr>
          <a:xfrm>
            <a:off x="6172200" y="1825625"/>
            <a:ext cx="5181600" cy="4351338"/>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0"/>
              </a:spcBef>
              <a:spcAft>
                <a:spcPts val="0"/>
              </a:spcAft>
              <a:buClr>
                <a:schemeClr val="dk1"/>
              </a:buClr>
              <a:buSzPts val="1800"/>
              <a:buChar char="•"/>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839788" y="365125"/>
            <a:ext cx="10515600" cy="13255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839788" y="1681163"/>
            <a:ext cx="5157787" cy="823912"/>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0"/>
              </a:spcBef>
              <a:spcAft>
                <a:spcPts val="0"/>
              </a:spcAft>
              <a:buClr>
                <a:schemeClr val="dk1"/>
              </a:buClr>
              <a:buSzPts val="2000"/>
              <a:buNone/>
              <a:defRPr b="1" sz="2000"/>
            </a:lvl2pPr>
            <a:lvl3pPr indent="-228600" lvl="2" marL="1371600" algn="l">
              <a:lnSpc>
                <a:spcPct val="100000"/>
              </a:lnSpc>
              <a:spcBef>
                <a:spcPts val="0"/>
              </a:spcBef>
              <a:spcAft>
                <a:spcPts val="0"/>
              </a:spcAft>
              <a:buClr>
                <a:schemeClr val="dk1"/>
              </a:buClr>
              <a:buSzPts val="1800"/>
              <a:buNone/>
              <a:defRPr b="1" sz="1800"/>
            </a:lvl3pPr>
            <a:lvl4pPr indent="-228600" lvl="3" marL="1828800" algn="l">
              <a:lnSpc>
                <a:spcPct val="100000"/>
              </a:lnSpc>
              <a:spcBef>
                <a:spcPts val="0"/>
              </a:spcBef>
              <a:spcAft>
                <a:spcPts val="0"/>
              </a:spcAft>
              <a:buClr>
                <a:schemeClr val="dk1"/>
              </a:buClr>
              <a:buSzPts val="1600"/>
              <a:buNone/>
              <a:defRPr b="1" sz="1600"/>
            </a:lvl4pPr>
            <a:lvl5pPr indent="-228600" lvl="4" marL="2286000" algn="l">
              <a:lnSpc>
                <a:spcPct val="100000"/>
              </a:lnSpc>
              <a:spcBef>
                <a:spcPts val="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2" type="body"/>
          </p:nvPr>
        </p:nvSpPr>
        <p:spPr>
          <a:xfrm>
            <a:off x="839788" y="2505075"/>
            <a:ext cx="5157787" cy="3684588"/>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0"/>
              </a:spcBef>
              <a:spcAft>
                <a:spcPts val="0"/>
              </a:spcAft>
              <a:buClr>
                <a:schemeClr val="dk1"/>
              </a:buClr>
              <a:buSzPts val="1800"/>
              <a:buChar char="•"/>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3" type="body"/>
          </p:nvPr>
        </p:nvSpPr>
        <p:spPr>
          <a:xfrm>
            <a:off x="6172200" y="1681163"/>
            <a:ext cx="5183188" cy="823912"/>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0"/>
              </a:spcBef>
              <a:spcAft>
                <a:spcPts val="0"/>
              </a:spcAft>
              <a:buClr>
                <a:schemeClr val="dk1"/>
              </a:buClr>
              <a:buSzPts val="2000"/>
              <a:buNone/>
              <a:defRPr b="1" sz="2000"/>
            </a:lvl2pPr>
            <a:lvl3pPr indent="-228600" lvl="2" marL="1371600" algn="l">
              <a:lnSpc>
                <a:spcPct val="100000"/>
              </a:lnSpc>
              <a:spcBef>
                <a:spcPts val="0"/>
              </a:spcBef>
              <a:spcAft>
                <a:spcPts val="0"/>
              </a:spcAft>
              <a:buClr>
                <a:schemeClr val="dk1"/>
              </a:buClr>
              <a:buSzPts val="1800"/>
              <a:buNone/>
              <a:defRPr b="1" sz="1800"/>
            </a:lvl3pPr>
            <a:lvl4pPr indent="-228600" lvl="3" marL="1828800" algn="l">
              <a:lnSpc>
                <a:spcPct val="100000"/>
              </a:lnSpc>
              <a:spcBef>
                <a:spcPts val="0"/>
              </a:spcBef>
              <a:spcAft>
                <a:spcPts val="0"/>
              </a:spcAft>
              <a:buClr>
                <a:schemeClr val="dk1"/>
              </a:buClr>
              <a:buSzPts val="1600"/>
              <a:buNone/>
              <a:defRPr b="1" sz="1600"/>
            </a:lvl4pPr>
            <a:lvl5pPr indent="-228600" lvl="4" marL="2286000" algn="l">
              <a:lnSpc>
                <a:spcPct val="100000"/>
              </a:lnSpc>
              <a:spcBef>
                <a:spcPts val="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4" type="body"/>
          </p:nvPr>
        </p:nvSpPr>
        <p:spPr>
          <a:xfrm>
            <a:off x="6172200" y="2505075"/>
            <a:ext cx="5183188" cy="3684588"/>
          </a:xfrm>
          <a:prstGeom prst="rect">
            <a:avLst/>
          </a:prstGeom>
          <a:noFill/>
          <a:ln>
            <a:noFill/>
          </a:ln>
        </p:spPr>
        <p:txBody>
          <a:bodyPr anchorCtr="0" anchor="t" bIns="0" lIns="0" spcFirstLastPara="1" rIns="0" wrap="square" tIns="0">
            <a:sp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0"/>
              </a:spcBef>
              <a:spcAft>
                <a:spcPts val="0"/>
              </a:spcAft>
              <a:buClr>
                <a:schemeClr val="dk1"/>
              </a:buClr>
              <a:buSzPts val="1800"/>
              <a:buChar char="•"/>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9"/>
          <p:cNvSpPr txBox="1"/>
          <p:nvPr>
            <p:ph type="title"/>
          </p:nvPr>
        </p:nvSpPr>
        <p:spPr>
          <a:xfrm>
            <a:off x="838200" y="723207"/>
            <a:ext cx="10515600" cy="67710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9"/>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839788" y="457200"/>
            <a:ext cx="3932237" cy="1600200"/>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txBox="1"/>
          <p:nvPr>
            <p:ph idx="1" type="body"/>
          </p:nvPr>
        </p:nvSpPr>
        <p:spPr>
          <a:xfrm>
            <a:off x="5183188" y="987425"/>
            <a:ext cx="6172200" cy="4873625"/>
          </a:xfrm>
          <a:prstGeom prst="rect">
            <a:avLst/>
          </a:prstGeom>
          <a:noFill/>
          <a:ln>
            <a:noFill/>
          </a:ln>
        </p:spPr>
        <p:txBody>
          <a:bodyPr anchorCtr="0" anchor="t" bIns="0" lIns="0" spcFirstLastPara="1" rIns="0" wrap="square" tIns="0">
            <a:spAutoFit/>
          </a:bodyPr>
          <a:lstStyle>
            <a:lvl1pPr indent="-431800" lvl="0" marL="457200" algn="l">
              <a:lnSpc>
                <a:spcPct val="100000"/>
              </a:lnSpc>
              <a:spcBef>
                <a:spcPts val="0"/>
              </a:spcBef>
              <a:spcAft>
                <a:spcPts val="0"/>
              </a:spcAft>
              <a:buClr>
                <a:schemeClr val="dk1"/>
              </a:buClr>
              <a:buSzPts val="3200"/>
              <a:buChar char="•"/>
              <a:defRPr sz="3200"/>
            </a:lvl1pPr>
            <a:lvl2pPr indent="-406400" lvl="1" marL="914400" algn="l">
              <a:lnSpc>
                <a:spcPct val="100000"/>
              </a:lnSpc>
              <a:spcBef>
                <a:spcPts val="0"/>
              </a:spcBef>
              <a:spcAft>
                <a:spcPts val="0"/>
              </a:spcAft>
              <a:buClr>
                <a:schemeClr val="dk1"/>
              </a:buClr>
              <a:buSzPts val="2800"/>
              <a:buChar char="•"/>
              <a:defRPr sz="2800"/>
            </a:lvl2pPr>
            <a:lvl3pPr indent="-381000" lvl="2" marL="1371600" algn="l">
              <a:lnSpc>
                <a:spcPct val="100000"/>
              </a:lnSpc>
              <a:spcBef>
                <a:spcPts val="0"/>
              </a:spcBef>
              <a:spcAft>
                <a:spcPts val="0"/>
              </a:spcAft>
              <a:buClr>
                <a:schemeClr val="dk1"/>
              </a:buClr>
              <a:buSzPts val="2400"/>
              <a:buChar char="•"/>
              <a:defRPr sz="2400"/>
            </a:lvl3pPr>
            <a:lvl4pPr indent="-355600" lvl="3" marL="1828800" algn="l">
              <a:lnSpc>
                <a:spcPct val="100000"/>
              </a:lnSpc>
              <a:spcBef>
                <a:spcPts val="0"/>
              </a:spcBef>
              <a:spcAft>
                <a:spcPts val="0"/>
              </a:spcAft>
              <a:buClr>
                <a:schemeClr val="dk1"/>
              </a:buClr>
              <a:buSzPts val="2000"/>
              <a:buChar char="•"/>
              <a:defRPr sz="2000"/>
            </a:lvl4pPr>
            <a:lvl5pPr indent="-355600" lvl="4" marL="2286000" algn="l">
              <a:lnSpc>
                <a:spcPct val="100000"/>
              </a:lnSpc>
              <a:spcBef>
                <a:spcPts val="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10"/>
          <p:cNvSpPr txBox="1"/>
          <p:nvPr>
            <p:ph idx="2" type="body"/>
          </p:nvPr>
        </p:nvSpPr>
        <p:spPr>
          <a:xfrm>
            <a:off x="839788" y="2057400"/>
            <a:ext cx="3932237" cy="381158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00"/>
              <a:buNone/>
              <a:defRPr sz="1600"/>
            </a:lvl1pPr>
            <a:lvl2pPr indent="-228600" lvl="1" marL="914400" algn="l">
              <a:lnSpc>
                <a:spcPct val="100000"/>
              </a:lnSpc>
              <a:spcBef>
                <a:spcPts val="0"/>
              </a:spcBef>
              <a:spcAft>
                <a:spcPts val="0"/>
              </a:spcAft>
              <a:buClr>
                <a:schemeClr val="dk1"/>
              </a:buClr>
              <a:buSzPts val="1400"/>
              <a:buNone/>
              <a:defRPr sz="1400"/>
            </a:lvl2pPr>
            <a:lvl3pPr indent="-228600" lvl="2" marL="1371600" algn="l">
              <a:lnSpc>
                <a:spcPct val="100000"/>
              </a:lnSpc>
              <a:spcBef>
                <a:spcPts val="0"/>
              </a:spcBef>
              <a:spcAft>
                <a:spcPts val="0"/>
              </a:spcAft>
              <a:buClr>
                <a:schemeClr val="dk1"/>
              </a:buClr>
              <a:buSzPts val="1200"/>
              <a:buNone/>
              <a:defRPr sz="1200"/>
            </a:lvl3pPr>
            <a:lvl4pPr indent="-228600" lvl="3" marL="1828800" algn="l">
              <a:lnSpc>
                <a:spcPct val="100000"/>
              </a:lnSpc>
              <a:spcBef>
                <a:spcPts val="0"/>
              </a:spcBef>
              <a:spcAft>
                <a:spcPts val="0"/>
              </a:spcAft>
              <a:buClr>
                <a:schemeClr val="dk1"/>
              </a:buClr>
              <a:buSzPts val="1000"/>
              <a:buNone/>
              <a:defRPr sz="1000"/>
            </a:lvl4pPr>
            <a:lvl5pPr indent="-228600" lvl="4" marL="2286000" algn="l">
              <a:lnSpc>
                <a:spcPct val="100000"/>
              </a:lnSpc>
              <a:spcBef>
                <a:spcPts val="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Google Shape;68;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9" name="Google Shape;69;p10"/>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723207"/>
            <a:ext cx="10515600" cy="67710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4400"/>
              <a:buFont typeface="Georgia"/>
              <a:buNone/>
              <a:defRPr b="0" i="0" sz="44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1661993"/>
          </a:xfrm>
          <a:prstGeom prst="rect">
            <a:avLst/>
          </a:prstGeom>
          <a:noFill/>
          <a:ln>
            <a:noFill/>
          </a:ln>
        </p:spPr>
        <p:txBody>
          <a:bodyPr anchorCtr="0" anchor="t" bIns="0" lIns="0" spcFirstLastPara="1" rIns="0" wrap="square" tIns="0">
            <a:spAutoFit/>
          </a:bodyPr>
          <a:lstStyle>
            <a:lvl1pPr indent="-406400" lvl="0" marL="457200"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p:nvPr/>
        </p:nvSpPr>
        <p:spPr>
          <a:xfrm>
            <a:off x="0" y="6353175"/>
            <a:ext cx="12191999" cy="504825"/>
          </a:xfrm>
          <a:prstGeom prst="rect">
            <a:avLst/>
          </a:prstGeom>
          <a:solidFill>
            <a:srgbClr val="4710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3" name="Google Shape;13;p1"/>
          <p:cNvSpPr/>
          <p:nvPr/>
        </p:nvSpPr>
        <p:spPr>
          <a:xfrm>
            <a:off x="10848975" y="6353175"/>
            <a:ext cx="504825" cy="504825"/>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000" u="none" cap="none" strike="noStrike">
              <a:solidFill>
                <a:srgbClr val="471077"/>
              </a:solidFill>
              <a:latin typeface="Arial"/>
              <a:ea typeface="Arial"/>
              <a:cs typeface="Arial"/>
              <a:sym typeface="Arial"/>
            </a:endParaRPr>
          </a:p>
        </p:txBody>
      </p:sp>
      <p:sp>
        <p:nvSpPr>
          <p:cNvPr id="14" name="Google Shape;14;p1"/>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lvl1pPr indent="0" lvl="0" marL="0" marR="0" rtl="0" algn="ctr">
              <a:spcBef>
                <a:spcPts val="0"/>
              </a:spcBef>
              <a:buNone/>
              <a:defRPr b="1" i="1" sz="2000" u="none" cap="none" strike="noStrike">
                <a:solidFill>
                  <a:srgbClr val="471077"/>
                </a:solidFill>
                <a:latin typeface="Arial"/>
                <a:ea typeface="Arial"/>
                <a:cs typeface="Arial"/>
                <a:sym typeface="Arial"/>
              </a:defRPr>
            </a:lvl1pPr>
            <a:lvl2pPr indent="0" lvl="1" marL="0" marR="0" rtl="0" algn="ctr">
              <a:spcBef>
                <a:spcPts val="0"/>
              </a:spcBef>
              <a:buNone/>
              <a:defRPr b="1" i="1" sz="2000" u="none" cap="none" strike="noStrike">
                <a:solidFill>
                  <a:srgbClr val="471077"/>
                </a:solidFill>
                <a:latin typeface="Arial"/>
                <a:ea typeface="Arial"/>
                <a:cs typeface="Arial"/>
                <a:sym typeface="Arial"/>
              </a:defRPr>
            </a:lvl2pPr>
            <a:lvl3pPr indent="0" lvl="2" marL="0" marR="0" rtl="0" algn="ctr">
              <a:spcBef>
                <a:spcPts val="0"/>
              </a:spcBef>
              <a:buNone/>
              <a:defRPr b="1" i="1" sz="2000" u="none" cap="none" strike="noStrike">
                <a:solidFill>
                  <a:srgbClr val="471077"/>
                </a:solidFill>
                <a:latin typeface="Arial"/>
                <a:ea typeface="Arial"/>
                <a:cs typeface="Arial"/>
                <a:sym typeface="Arial"/>
              </a:defRPr>
            </a:lvl3pPr>
            <a:lvl4pPr indent="0" lvl="3" marL="0" marR="0" rtl="0" algn="ctr">
              <a:spcBef>
                <a:spcPts val="0"/>
              </a:spcBef>
              <a:buNone/>
              <a:defRPr b="1" i="1" sz="2000" u="none" cap="none" strike="noStrike">
                <a:solidFill>
                  <a:srgbClr val="471077"/>
                </a:solidFill>
                <a:latin typeface="Arial"/>
                <a:ea typeface="Arial"/>
                <a:cs typeface="Arial"/>
                <a:sym typeface="Arial"/>
              </a:defRPr>
            </a:lvl4pPr>
            <a:lvl5pPr indent="0" lvl="4" marL="0" marR="0" rtl="0" algn="ctr">
              <a:spcBef>
                <a:spcPts val="0"/>
              </a:spcBef>
              <a:buNone/>
              <a:defRPr b="1" i="1" sz="2000" u="none" cap="none" strike="noStrike">
                <a:solidFill>
                  <a:srgbClr val="471077"/>
                </a:solidFill>
                <a:latin typeface="Arial"/>
                <a:ea typeface="Arial"/>
                <a:cs typeface="Arial"/>
                <a:sym typeface="Arial"/>
              </a:defRPr>
            </a:lvl5pPr>
            <a:lvl6pPr indent="0" lvl="5" marL="0" marR="0" rtl="0" algn="ctr">
              <a:spcBef>
                <a:spcPts val="0"/>
              </a:spcBef>
              <a:buNone/>
              <a:defRPr b="1" i="1" sz="2000" u="none" cap="none" strike="noStrike">
                <a:solidFill>
                  <a:srgbClr val="471077"/>
                </a:solidFill>
                <a:latin typeface="Arial"/>
                <a:ea typeface="Arial"/>
                <a:cs typeface="Arial"/>
                <a:sym typeface="Arial"/>
              </a:defRPr>
            </a:lvl6pPr>
            <a:lvl7pPr indent="0" lvl="6" marL="0" marR="0" rtl="0" algn="ctr">
              <a:spcBef>
                <a:spcPts val="0"/>
              </a:spcBef>
              <a:buNone/>
              <a:defRPr b="1" i="1" sz="2000" u="none" cap="none" strike="noStrike">
                <a:solidFill>
                  <a:srgbClr val="471077"/>
                </a:solidFill>
                <a:latin typeface="Arial"/>
                <a:ea typeface="Arial"/>
                <a:cs typeface="Arial"/>
                <a:sym typeface="Arial"/>
              </a:defRPr>
            </a:lvl7pPr>
            <a:lvl8pPr indent="0" lvl="7" marL="0" marR="0" rtl="0" algn="ctr">
              <a:spcBef>
                <a:spcPts val="0"/>
              </a:spcBef>
              <a:buNone/>
              <a:defRPr b="1" i="1" sz="2000" u="none" cap="none" strike="noStrike">
                <a:solidFill>
                  <a:srgbClr val="471077"/>
                </a:solidFill>
                <a:latin typeface="Arial"/>
                <a:ea typeface="Arial"/>
                <a:cs typeface="Arial"/>
                <a:sym typeface="Arial"/>
              </a:defRPr>
            </a:lvl8pPr>
            <a:lvl9pPr indent="0" lvl="8" marL="0" marR="0" rtl="0" algn="ctr">
              <a:spcBef>
                <a:spcPts val="0"/>
              </a:spcBef>
              <a:buNone/>
              <a:defRPr b="1" i="1" sz="2000" u="none" cap="none" strike="noStrike">
                <a:solidFill>
                  <a:srgbClr val="471077"/>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5" name="Google Shape;15;p1"/>
          <p:cNvSpPr txBox="1"/>
          <p:nvPr/>
        </p:nvSpPr>
        <p:spPr>
          <a:xfrm>
            <a:off x="8443911" y="6513254"/>
            <a:ext cx="2131994" cy="184666"/>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lt1"/>
              </a:buClr>
              <a:buSzPts val="1200"/>
              <a:buFont typeface="Arial"/>
              <a:buNone/>
            </a:pPr>
            <a:r>
              <a:rPr b="0" i="1" lang="en-US" sz="1200" u="none" cap="none" strike="noStrike">
                <a:solidFill>
                  <a:schemeClr val="lt1"/>
                </a:solidFill>
                <a:latin typeface="Arial"/>
                <a:ea typeface="Arial"/>
                <a:cs typeface="Arial"/>
                <a:sym typeface="Arial"/>
              </a:rPr>
              <a:t>Strictly Private and Confidential</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lsa.umich.edu/ac/people/americanculturefaculty/ci.countrymanmatthew_ci.detail"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5.jpg"/><Relationship Id="rId6"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8.jpg"/><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464820" y="342208"/>
            <a:ext cx="11346180" cy="597494"/>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3200"/>
              <a:buFont typeface="Georgia"/>
              <a:buNone/>
            </a:pPr>
            <a:r>
              <a:rPr lang="en-US" sz="3200"/>
              <a:t>Department of Afroamerican and African Studies (DAAS) @ 50</a:t>
            </a:r>
            <a:endParaRPr/>
          </a:p>
        </p:txBody>
      </p:sp>
      <p:sp>
        <p:nvSpPr>
          <p:cNvPr id="95" name="Google Shape;95;p14"/>
          <p:cNvSpPr/>
          <p:nvPr/>
        </p:nvSpPr>
        <p:spPr>
          <a:xfrm>
            <a:off x="838200" y="1052377"/>
            <a:ext cx="10515600" cy="5286646"/>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6" name="Google Shape;96;p14"/>
          <p:cNvSpPr txBox="1"/>
          <p:nvPr/>
        </p:nvSpPr>
        <p:spPr>
          <a:xfrm>
            <a:off x="1190625" y="1856151"/>
            <a:ext cx="4905375" cy="443198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F7F7F"/>
              </a:buClr>
              <a:buSzPts val="1600"/>
              <a:buFont typeface="Arial"/>
              <a:buNone/>
            </a:pPr>
            <a:r>
              <a:rPr b="0" i="0" lang="en-US" sz="1600" u="none" cap="none" strike="noStrike">
                <a:solidFill>
                  <a:srgbClr val="7F7F7F"/>
                </a:solidFill>
                <a:latin typeface="Arial"/>
                <a:ea typeface="Arial"/>
                <a:cs typeface="Arial"/>
                <a:sym typeface="Arial"/>
              </a:rPr>
              <a:t>In January 1970, representatives from different black student caucuses at the University of Michigan came together to form a coalition called Black Action Movement (BAM). In March 1970, BAM I strike fought for increased Black enrollment, recruitment of Black faculty, increase of supportive academic services for Black students enrolled at the University of Michigan, and demanded that the University create a full-fledged center for Afro-American Studies. The Center for Afroamerican and African Studies (CAAS) was established in the fall of 1970. Throughout its fifty-year history, the Center, which became a full-fledged academic department in 2011, has provided a rich variety of opportunities for learning about the continent of Africa, contrasting cultures and societies of African-descended people around the globe, and providing cultural resources for students of African heritage.</a:t>
            </a:r>
            <a:endParaRPr/>
          </a:p>
        </p:txBody>
      </p:sp>
      <p:sp>
        <p:nvSpPr>
          <p:cNvPr id="97" name="Google Shape;97;p14"/>
          <p:cNvSpPr txBox="1"/>
          <p:nvPr/>
        </p:nvSpPr>
        <p:spPr>
          <a:xfrm>
            <a:off x="1190625" y="2210751"/>
            <a:ext cx="4905375"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600"/>
              <a:buFont typeface="Arial"/>
              <a:buNone/>
            </a:pPr>
            <a:r>
              <a:rPr b="0" i="1" lang="en-US" sz="1600" u="none" cap="none" strike="noStrike">
                <a:solidFill>
                  <a:schemeClr val="dk1"/>
                </a:solidFill>
                <a:latin typeface="Arial"/>
                <a:ea typeface="Arial"/>
                <a:cs typeface="Arial"/>
                <a:sym typeface="Arial"/>
              </a:rPr>
              <a:t> </a:t>
            </a:r>
            <a:endParaRPr/>
          </a:p>
        </p:txBody>
      </p:sp>
      <p:sp>
        <p:nvSpPr>
          <p:cNvPr id="98" name="Google Shape;98;p14"/>
          <p:cNvSpPr txBox="1"/>
          <p:nvPr/>
        </p:nvSpPr>
        <p:spPr>
          <a:xfrm>
            <a:off x="1190625" y="1269598"/>
            <a:ext cx="4905375"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A brief history of DAAS</a:t>
            </a:r>
            <a:endParaRPr/>
          </a:p>
        </p:txBody>
      </p:sp>
      <p:pic>
        <p:nvPicPr>
          <p:cNvPr id="99" name="Google Shape;99;p14"/>
          <p:cNvPicPr preferRelativeResize="0"/>
          <p:nvPr/>
        </p:nvPicPr>
        <p:blipFill rotWithShape="1">
          <a:blip r:embed="rId3">
            <a:alphaModFix/>
          </a:blip>
          <a:srcRect b="0" l="0" r="0" t="0"/>
          <a:stretch/>
        </p:blipFill>
        <p:spPr>
          <a:xfrm>
            <a:off x="6548437" y="1343025"/>
            <a:ext cx="4705350" cy="4705350"/>
          </a:xfrm>
          <a:custGeom>
            <a:rect b="b" l="l" r="r" t="t"/>
            <a:pathLst>
              <a:path extrusionOk="0" h="4705350" w="5953125">
                <a:moveTo>
                  <a:pt x="0" y="0"/>
                </a:moveTo>
                <a:lnTo>
                  <a:pt x="5953125" y="0"/>
                </a:lnTo>
                <a:lnTo>
                  <a:pt x="5953125" y="4705350"/>
                </a:lnTo>
                <a:lnTo>
                  <a:pt x="0" y="4705350"/>
                </a:lnTo>
                <a:close/>
              </a:path>
            </a:pathLst>
          </a:custGeom>
          <a:gradFill>
            <a:gsLst>
              <a:gs pos="0">
                <a:srgbClr val="250070"/>
              </a:gs>
              <a:gs pos="100000">
                <a:schemeClr val="accent1"/>
              </a:gs>
            </a:gsLst>
            <a:lin ang="18900000" scaled="0"/>
          </a:gradFill>
          <a:ln>
            <a:noFill/>
          </a:ln>
        </p:spPr>
      </p:pic>
      <p:sp>
        <p:nvSpPr>
          <p:cNvPr id="100" name="Google Shape;100;p14"/>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3"/>
          <p:cNvSpPr/>
          <p:nvPr/>
        </p:nvSpPr>
        <p:spPr>
          <a:xfrm>
            <a:off x="0" y="2476500"/>
            <a:ext cx="4130039" cy="3876671"/>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3" name="Google Shape;243;p23"/>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244" name="Google Shape;244;p23"/>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245" name="Google Shape;245;p23"/>
          <p:cNvSpPr txBox="1"/>
          <p:nvPr/>
        </p:nvSpPr>
        <p:spPr>
          <a:xfrm>
            <a:off x="5699837" y="1989723"/>
            <a:ext cx="2281778"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a:solidFill>
                  <a:srgbClr val="333333"/>
                </a:solidFill>
                <a:latin typeface="Arial"/>
                <a:ea typeface="Arial"/>
                <a:cs typeface="Arial"/>
                <a:sym typeface="Arial"/>
              </a:rPr>
              <a:t>Communications</a:t>
            </a:r>
            <a:r>
              <a:rPr b="0" i="1" lang="en-US" sz="1400" u="none" cap="none" strike="noStrike">
                <a:solidFill>
                  <a:srgbClr val="333333"/>
                </a:solidFill>
                <a:latin typeface="Arial"/>
                <a:ea typeface="Arial"/>
                <a:cs typeface="Arial"/>
                <a:sym typeface="Arial"/>
              </a:rPr>
              <a:t> Coordinator</a:t>
            </a:r>
            <a:endParaRPr b="0" i="0" sz="3200" u="none" cap="none" strike="noStrike">
              <a:solidFill>
                <a:srgbClr val="7F7F7F"/>
              </a:solidFill>
              <a:latin typeface="Arial"/>
              <a:ea typeface="Arial"/>
              <a:cs typeface="Arial"/>
              <a:sym typeface="Arial"/>
            </a:endParaRPr>
          </a:p>
        </p:txBody>
      </p:sp>
      <p:sp>
        <p:nvSpPr>
          <p:cNvPr id="246" name="Google Shape;246;p23"/>
          <p:cNvSpPr txBox="1"/>
          <p:nvPr/>
        </p:nvSpPr>
        <p:spPr>
          <a:xfrm>
            <a:off x="5638877" y="1341142"/>
            <a:ext cx="4671151"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lang="en-US" sz="4000">
                <a:solidFill>
                  <a:srgbClr val="471077"/>
                </a:solidFill>
                <a:latin typeface="Arial"/>
                <a:ea typeface="Arial"/>
                <a:cs typeface="Arial"/>
                <a:sym typeface="Arial"/>
              </a:rPr>
              <a:t>HELEN</a:t>
            </a:r>
            <a:r>
              <a:rPr b="1" i="0" lang="en-US" sz="4000" u="none" cap="none" strike="noStrike">
                <a:solidFill>
                  <a:srgbClr val="471077"/>
                </a:solidFill>
                <a:latin typeface="Arial"/>
                <a:ea typeface="Arial"/>
                <a:cs typeface="Arial"/>
                <a:sym typeface="Arial"/>
              </a:rPr>
              <a:t> </a:t>
            </a:r>
            <a:r>
              <a:rPr b="1" lang="en-US" sz="4000">
                <a:solidFill>
                  <a:srgbClr val="FFC000"/>
                </a:solidFill>
                <a:latin typeface="Arial"/>
                <a:ea typeface="Arial"/>
                <a:cs typeface="Arial"/>
                <a:sym typeface="Arial"/>
              </a:rPr>
              <a:t>GABARINO</a:t>
            </a:r>
            <a:endParaRPr b="1" i="0" sz="4000" u="none" cap="none" strike="noStrike">
              <a:solidFill>
                <a:srgbClr val="FFC000"/>
              </a:solidFill>
              <a:latin typeface="Arial"/>
              <a:ea typeface="Arial"/>
              <a:cs typeface="Arial"/>
              <a:sym typeface="Arial"/>
            </a:endParaRPr>
          </a:p>
        </p:txBody>
      </p:sp>
      <p:sp>
        <p:nvSpPr>
          <p:cNvPr id="247" name="Google Shape;247;p23"/>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p23"/>
          <p:cNvSpPr txBox="1"/>
          <p:nvPr/>
        </p:nvSpPr>
        <p:spPr>
          <a:xfrm>
            <a:off x="6710519" y="3238371"/>
            <a:ext cx="4390868" cy="17235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600"/>
              <a:buFont typeface="Arial"/>
              <a:buNone/>
            </a:pPr>
            <a:r>
              <a:rPr b="0" i="0" lang="en-US" sz="1600" u="none" cap="none" strike="noStrike">
                <a:solidFill>
                  <a:srgbClr val="333333"/>
                </a:solidFill>
                <a:latin typeface="Arial"/>
                <a:ea typeface="Arial"/>
                <a:cs typeface="Arial"/>
                <a:sym typeface="Arial"/>
              </a:rPr>
              <a:t>Helen provides communication support to the departments of Anthropology and Afroamerican and African. For each unit, Helen provides assistance in the creation and development of promotional materials, event support, web maintenance, news writing, photography, and social media management. </a:t>
            </a:r>
            <a:endParaRPr b="0" i="0" sz="3600" u="none" cap="none" strike="noStrike">
              <a:solidFill>
                <a:srgbClr val="7F7F7F"/>
              </a:solidFill>
              <a:latin typeface="Arial"/>
              <a:ea typeface="Arial"/>
              <a:cs typeface="Arial"/>
              <a:sym typeface="Arial"/>
            </a:endParaRPr>
          </a:p>
        </p:txBody>
      </p:sp>
      <p:cxnSp>
        <p:nvCxnSpPr>
          <p:cNvPr id="249" name="Google Shape;249;p23"/>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250" name="Google Shape;250;p23"/>
          <p:cNvPicPr preferRelativeResize="0"/>
          <p:nvPr/>
        </p:nvPicPr>
        <p:blipFill rotWithShape="1">
          <a:blip r:embed="rId3">
            <a:alphaModFix/>
          </a:blip>
          <a:srcRect b="0" l="0" r="0" t="0"/>
          <a:stretch/>
        </p:blipFill>
        <p:spPr>
          <a:xfrm flipH="1">
            <a:off x="670557" y="1956695"/>
            <a:ext cx="3459481" cy="4396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4"/>
          <p:cNvSpPr/>
          <p:nvPr/>
        </p:nvSpPr>
        <p:spPr>
          <a:xfrm>
            <a:off x="0" y="2476500"/>
            <a:ext cx="4183382" cy="3876672"/>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 name="Google Shape;257;p24"/>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258" name="Google Shape;258;p24"/>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259" name="Google Shape;259;p24"/>
          <p:cNvSpPr txBox="1"/>
          <p:nvPr/>
        </p:nvSpPr>
        <p:spPr>
          <a:xfrm>
            <a:off x="5699837" y="1989723"/>
            <a:ext cx="3839321"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a:solidFill>
                  <a:srgbClr val="333333"/>
                </a:solidFill>
                <a:latin typeface="Arial"/>
                <a:ea typeface="Arial"/>
                <a:cs typeface="Arial"/>
                <a:sym typeface="Arial"/>
              </a:rPr>
              <a:t>Doctoral Candidate at the Department of History</a:t>
            </a:r>
            <a:endParaRPr b="0" i="0" sz="3200" u="none" cap="none" strike="noStrike">
              <a:solidFill>
                <a:srgbClr val="7F7F7F"/>
              </a:solidFill>
              <a:latin typeface="Arial"/>
              <a:ea typeface="Arial"/>
              <a:cs typeface="Arial"/>
              <a:sym typeface="Arial"/>
            </a:endParaRPr>
          </a:p>
        </p:txBody>
      </p:sp>
      <p:sp>
        <p:nvSpPr>
          <p:cNvPr id="260" name="Google Shape;260;p24"/>
          <p:cNvSpPr txBox="1"/>
          <p:nvPr/>
        </p:nvSpPr>
        <p:spPr>
          <a:xfrm>
            <a:off x="5638877" y="1341142"/>
            <a:ext cx="4498604"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lang="en-US" sz="4000">
                <a:solidFill>
                  <a:srgbClr val="471077"/>
                </a:solidFill>
                <a:latin typeface="Arial"/>
                <a:ea typeface="Arial"/>
                <a:cs typeface="Arial"/>
                <a:sym typeface="Arial"/>
              </a:rPr>
              <a:t>TAHIR</a:t>
            </a:r>
            <a:r>
              <a:rPr b="1" i="0" lang="en-US" sz="4000" u="none" cap="none" strike="noStrike">
                <a:solidFill>
                  <a:srgbClr val="471077"/>
                </a:solidFill>
                <a:latin typeface="Arial"/>
                <a:ea typeface="Arial"/>
                <a:cs typeface="Arial"/>
                <a:sym typeface="Arial"/>
              </a:rPr>
              <a:t> </a:t>
            </a:r>
            <a:r>
              <a:rPr b="1" lang="en-US" sz="4000">
                <a:solidFill>
                  <a:srgbClr val="FFC000"/>
                </a:solidFill>
                <a:latin typeface="Arial"/>
                <a:ea typeface="Arial"/>
                <a:cs typeface="Arial"/>
                <a:sym typeface="Arial"/>
              </a:rPr>
              <a:t>ABDULLAH</a:t>
            </a:r>
            <a:endParaRPr b="1" i="0" sz="4000" u="none" cap="none" strike="noStrike">
              <a:solidFill>
                <a:srgbClr val="FFC000"/>
              </a:solidFill>
              <a:latin typeface="Arial"/>
              <a:ea typeface="Arial"/>
              <a:cs typeface="Arial"/>
              <a:sym typeface="Arial"/>
            </a:endParaRPr>
          </a:p>
        </p:txBody>
      </p:sp>
      <p:sp>
        <p:nvSpPr>
          <p:cNvPr id="261" name="Google Shape;261;p24"/>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p24"/>
          <p:cNvSpPr txBox="1"/>
          <p:nvPr/>
        </p:nvSpPr>
        <p:spPr>
          <a:xfrm>
            <a:off x="6793085" y="3553061"/>
            <a:ext cx="4390868" cy="17235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600"/>
              <a:buFont typeface="Arial"/>
              <a:buNone/>
            </a:pPr>
            <a:r>
              <a:rPr b="0" i="0" lang="en-US" sz="1600" u="none" cap="none" strike="noStrike">
                <a:solidFill>
                  <a:srgbClr val="333333"/>
                </a:solidFill>
                <a:latin typeface="Arial"/>
                <a:ea typeface="Arial"/>
                <a:cs typeface="Arial"/>
                <a:sym typeface="Arial"/>
              </a:rPr>
              <a:t>Tahir Abdullah is from Oakland, California. He is currently a doctoral student in history at the University of Michigan and his research examines state formation and warfare in 19th century West Africa and the subsequent enslavement and revolts of African people throughout the Atlantic during that period. </a:t>
            </a:r>
            <a:endParaRPr b="0" i="0" sz="3600" u="none" cap="none" strike="noStrike">
              <a:solidFill>
                <a:srgbClr val="7F7F7F"/>
              </a:solidFill>
              <a:latin typeface="Arial"/>
              <a:ea typeface="Arial"/>
              <a:cs typeface="Arial"/>
              <a:sym typeface="Arial"/>
            </a:endParaRPr>
          </a:p>
        </p:txBody>
      </p:sp>
      <p:cxnSp>
        <p:nvCxnSpPr>
          <p:cNvPr id="263" name="Google Shape;263;p24"/>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264" name="Google Shape;264;p24"/>
          <p:cNvPicPr preferRelativeResize="0"/>
          <p:nvPr/>
        </p:nvPicPr>
        <p:blipFill rotWithShape="1">
          <a:blip r:embed="rId3">
            <a:alphaModFix/>
          </a:blip>
          <a:srcRect b="0" l="0" r="0" t="0"/>
          <a:stretch/>
        </p:blipFill>
        <p:spPr>
          <a:xfrm flipH="1">
            <a:off x="563878" y="1956694"/>
            <a:ext cx="3619501" cy="43964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5"/>
          <p:cNvSpPr/>
          <p:nvPr/>
        </p:nvSpPr>
        <p:spPr>
          <a:xfrm>
            <a:off x="0" y="2476500"/>
            <a:ext cx="4183382" cy="3876672"/>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 name="Google Shape;271;p25"/>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272" name="Google Shape;272;p25"/>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273" name="Google Shape;273;p25"/>
          <p:cNvSpPr txBox="1"/>
          <p:nvPr/>
        </p:nvSpPr>
        <p:spPr>
          <a:xfrm>
            <a:off x="5699837" y="1989723"/>
            <a:ext cx="3839321"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a:solidFill>
                  <a:srgbClr val="333333"/>
                </a:solidFill>
                <a:latin typeface="Arial"/>
                <a:ea typeface="Arial"/>
                <a:cs typeface="Arial"/>
                <a:sym typeface="Arial"/>
              </a:rPr>
              <a:t>Doctoral Candidate at the Department of History</a:t>
            </a:r>
            <a:endParaRPr b="0" i="0" sz="3200" u="none" cap="none" strike="noStrike">
              <a:solidFill>
                <a:srgbClr val="7F7F7F"/>
              </a:solidFill>
              <a:latin typeface="Arial"/>
              <a:ea typeface="Arial"/>
              <a:cs typeface="Arial"/>
              <a:sym typeface="Arial"/>
            </a:endParaRPr>
          </a:p>
        </p:txBody>
      </p:sp>
      <p:sp>
        <p:nvSpPr>
          <p:cNvPr id="274" name="Google Shape;274;p25"/>
          <p:cNvSpPr txBox="1"/>
          <p:nvPr/>
        </p:nvSpPr>
        <p:spPr>
          <a:xfrm>
            <a:off x="5638877" y="1341142"/>
            <a:ext cx="5142818"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i="0" lang="en-US" sz="4000" u="none" cap="none" strike="noStrike">
                <a:solidFill>
                  <a:srgbClr val="471077"/>
                </a:solidFill>
                <a:latin typeface="Arial"/>
                <a:ea typeface="Arial"/>
                <a:cs typeface="Arial"/>
                <a:sym typeface="Arial"/>
              </a:rPr>
              <a:t>MATTHEW </a:t>
            </a:r>
            <a:r>
              <a:rPr b="1" i="0" lang="en-US" sz="4000" u="none" cap="none" strike="noStrike">
                <a:solidFill>
                  <a:srgbClr val="FFC000"/>
                </a:solidFill>
                <a:latin typeface="Arial"/>
                <a:ea typeface="Arial"/>
                <a:cs typeface="Arial"/>
                <a:sym typeface="Arial"/>
              </a:rPr>
              <a:t>STEHNEY</a:t>
            </a:r>
            <a:endParaRPr/>
          </a:p>
        </p:txBody>
      </p:sp>
      <p:sp>
        <p:nvSpPr>
          <p:cNvPr id="275" name="Google Shape;275;p25"/>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6" name="Google Shape;276;p25"/>
          <p:cNvSpPr txBox="1"/>
          <p:nvPr/>
        </p:nvSpPr>
        <p:spPr>
          <a:xfrm>
            <a:off x="6793085" y="3553061"/>
            <a:ext cx="4390868" cy="17235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600"/>
              <a:buFont typeface="Arial"/>
              <a:buNone/>
            </a:pPr>
            <a:r>
              <a:rPr b="0" i="0" lang="en-US" sz="1600" u="none" cap="none" strike="noStrike">
                <a:solidFill>
                  <a:srgbClr val="333333"/>
                </a:solidFill>
                <a:latin typeface="Arial"/>
                <a:ea typeface="Arial"/>
                <a:cs typeface="Arial"/>
                <a:sym typeface="Arial"/>
              </a:rPr>
              <a:t>Matthew Carlos Stehney is a doctoral student in history at the University of Michigan. He studies the history of capitalism in the US, the history of Black capitalism in the US, and traditions of Black economic thought. Matthew Carlos has been working with the DAAS team since the summer of 2020</a:t>
            </a:r>
            <a:endParaRPr b="0" i="0" sz="3600" u="none" cap="none" strike="noStrike">
              <a:solidFill>
                <a:srgbClr val="7F7F7F"/>
              </a:solidFill>
              <a:latin typeface="Arial"/>
              <a:ea typeface="Arial"/>
              <a:cs typeface="Arial"/>
              <a:sym typeface="Arial"/>
            </a:endParaRPr>
          </a:p>
        </p:txBody>
      </p:sp>
      <p:cxnSp>
        <p:nvCxnSpPr>
          <p:cNvPr id="277" name="Google Shape;277;p25"/>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278" name="Google Shape;278;p25"/>
          <p:cNvPicPr preferRelativeResize="0"/>
          <p:nvPr/>
        </p:nvPicPr>
        <p:blipFill rotWithShape="1">
          <a:blip r:embed="rId3">
            <a:alphaModFix/>
          </a:blip>
          <a:srcRect b="0" l="0" r="0" t="0"/>
          <a:stretch/>
        </p:blipFill>
        <p:spPr>
          <a:xfrm flipH="1">
            <a:off x="533400" y="1889760"/>
            <a:ext cx="3649982" cy="44634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6"/>
          <p:cNvSpPr/>
          <p:nvPr/>
        </p:nvSpPr>
        <p:spPr>
          <a:xfrm>
            <a:off x="0" y="2476500"/>
            <a:ext cx="4183382" cy="3876672"/>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5" name="Google Shape;285;p26"/>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286" name="Google Shape;286;p26"/>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287" name="Google Shape;287;p26"/>
          <p:cNvSpPr txBox="1"/>
          <p:nvPr/>
        </p:nvSpPr>
        <p:spPr>
          <a:xfrm>
            <a:off x="5699823" y="1989725"/>
            <a:ext cx="35538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u="none" cap="none" strike="noStrike">
                <a:solidFill>
                  <a:srgbClr val="333333"/>
                </a:solidFill>
                <a:latin typeface="Arial"/>
                <a:ea typeface="Arial"/>
                <a:cs typeface="Arial"/>
                <a:sym typeface="Arial"/>
              </a:rPr>
              <a:t>Doctoral  candidate and GSRA at DAAS</a:t>
            </a:r>
            <a:endParaRPr b="0" i="0" sz="3200" u="none" cap="none" strike="noStrike">
              <a:solidFill>
                <a:srgbClr val="7F7F7F"/>
              </a:solidFill>
              <a:latin typeface="Arial"/>
              <a:ea typeface="Arial"/>
              <a:cs typeface="Arial"/>
              <a:sym typeface="Arial"/>
            </a:endParaRPr>
          </a:p>
        </p:txBody>
      </p:sp>
      <p:sp>
        <p:nvSpPr>
          <p:cNvPr id="288" name="Google Shape;288;p26"/>
          <p:cNvSpPr txBox="1"/>
          <p:nvPr/>
        </p:nvSpPr>
        <p:spPr>
          <a:xfrm>
            <a:off x="5638877" y="1341142"/>
            <a:ext cx="4328685"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lang="en-US" sz="4000">
                <a:solidFill>
                  <a:srgbClr val="471077"/>
                </a:solidFill>
                <a:latin typeface="Arial"/>
                <a:ea typeface="Arial"/>
                <a:cs typeface="Arial"/>
                <a:sym typeface="Arial"/>
              </a:rPr>
              <a:t>TARA</a:t>
            </a:r>
            <a:r>
              <a:rPr b="1" i="0" lang="en-US" sz="4000" u="none" cap="none" strike="noStrike">
                <a:solidFill>
                  <a:srgbClr val="471077"/>
                </a:solidFill>
                <a:latin typeface="Arial"/>
                <a:ea typeface="Arial"/>
                <a:cs typeface="Arial"/>
                <a:sym typeface="Arial"/>
              </a:rPr>
              <a:t> </a:t>
            </a:r>
            <a:r>
              <a:rPr b="1" lang="en-US" sz="4000">
                <a:solidFill>
                  <a:srgbClr val="FFC000"/>
                </a:solidFill>
                <a:latin typeface="Arial"/>
                <a:ea typeface="Arial"/>
                <a:cs typeface="Arial"/>
                <a:sym typeface="Arial"/>
              </a:rPr>
              <a:t>WEINBERG</a:t>
            </a:r>
            <a:endParaRPr b="1" i="0" sz="4000" u="none" cap="none" strike="noStrike">
              <a:solidFill>
                <a:srgbClr val="FFC000"/>
              </a:solidFill>
              <a:latin typeface="Arial"/>
              <a:ea typeface="Arial"/>
              <a:cs typeface="Arial"/>
              <a:sym typeface="Arial"/>
            </a:endParaRPr>
          </a:p>
        </p:txBody>
      </p:sp>
      <p:sp>
        <p:nvSpPr>
          <p:cNvPr id="289" name="Google Shape;289;p26"/>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0" name="Google Shape;290;p26"/>
          <p:cNvSpPr txBox="1"/>
          <p:nvPr/>
        </p:nvSpPr>
        <p:spPr>
          <a:xfrm>
            <a:off x="6710519" y="3238371"/>
            <a:ext cx="4390868" cy="30162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0" lang="en-US" sz="1400" u="none" cap="none" strike="noStrike">
                <a:solidFill>
                  <a:srgbClr val="333333"/>
                </a:solidFill>
                <a:latin typeface="Arial"/>
                <a:ea typeface="Arial"/>
                <a:cs typeface="Arial"/>
                <a:sym typeface="Arial"/>
              </a:rPr>
              <a:t>Tara Weinberg is a PhD candidate in the Department of History. Tara is interested in issues of law, activism, political economy and gender in 20th century South Africa. Her current research examines traditions of political thought around property, which black farmers developed and implemented during colonialism and apartheid. Tara previously worked as a researcher at the United African Organization in Chicago, which focused on issues facing African immigrants and refugees in the US, as well as building bridges towards Pan Africanism. She also worked on South Africa's contemporary 'Land Restitution' program at the University of Cape Town -- work that bridged scholarship and activism</a:t>
            </a:r>
            <a:r>
              <a:rPr b="0" i="0" lang="en-US" sz="1400" u="none" cap="none" strike="noStrike">
                <a:solidFill>
                  <a:srgbClr val="337AB7"/>
                </a:solidFill>
                <a:latin typeface="Arial"/>
                <a:ea typeface="Arial"/>
                <a:cs typeface="Arial"/>
                <a:sym typeface="Arial"/>
              </a:rPr>
              <a:t>.</a:t>
            </a:r>
            <a:endParaRPr b="0" i="0" sz="3200" u="none" cap="none" strike="noStrike">
              <a:solidFill>
                <a:srgbClr val="7F7F7F"/>
              </a:solidFill>
              <a:latin typeface="Arial"/>
              <a:ea typeface="Arial"/>
              <a:cs typeface="Arial"/>
              <a:sym typeface="Arial"/>
            </a:endParaRPr>
          </a:p>
        </p:txBody>
      </p:sp>
      <p:cxnSp>
        <p:nvCxnSpPr>
          <p:cNvPr id="291" name="Google Shape;291;p26"/>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292" name="Google Shape;292;p26"/>
          <p:cNvPicPr preferRelativeResize="0"/>
          <p:nvPr/>
        </p:nvPicPr>
        <p:blipFill rotWithShape="1">
          <a:blip r:embed="rId3">
            <a:alphaModFix/>
          </a:blip>
          <a:srcRect b="0" l="0" r="0" t="0"/>
          <a:stretch/>
        </p:blipFill>
        <p:spPr>
          <a:xfrm flipH="1">
            <a:off x="496285" y="1956695"/>
            <a:ext cx="3949192" cy="43964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7"/>
          <p:cNvSpPr/>
          <p:nvPr/>
        </p:nvSpPr>
        <p:spPr>
          <a:xfrm>
            <a:off x="0" y="2476500"/>
            <a:ext cx="4183382" cy="3876672"/>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9" name="Google Shape;299;p27"/>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300" name="Google Shape;300;p27"/>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301" name="Google Shape;301;p27"/>
          <p:cNvSpPr txBox="1"/>
          <p:nvPr/>
        </p:nvSpPr>
        <p:spPr>
          <a:xfrm>
            <a:off x="5505628" y="1962486"/>
            <a:ext cx="6559937"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a:solidFill>
                  <a:srgbClr val="333333"/>
                </a:solidFill>
                <a:latin typeface="Arial"/>
                <a:ea typeface="Arial"/>
                <a:cs typeface="Arial"/>
                <a:sym typeface="Arial"/>
              </a:rPr>
              <a:t>Partnership</a:t>
            </a:r>
            <a:r>
              <a:rPr b="0" i="1" lang="en-US" sz="1400" u="none" cap="none" strike="noStrike">
                <a:solidFill>
                  <a:srgbClr val="333333"/>
                </a:solidFill>
                <a:latin typeface="Arial"/>
                <a:ea typeface="Arial"/>
                <a:cs typeface="Arial"/>
                <a:sym typeface="Arial"/>
              </a:rPr>
              <a:t> Manager at the University of Michigan, Center for Academic Innovation</a:t>
            </a:r>
            <a:endParaRPr b="0" i="0" sz="3200" u="none" cap="none" strike="noStrike">
              <a:solidFill>
                <a:srgbClr val="7F7F7F"/>
              </a:solidFill>
              <a:latin typeface="Arial"/>
              <a:ea typeface="Arial"/>
              <a:cs typeface="Arial"/>
              <a:sym typeface="Arial"/>
            </a:endParaRPr>
          </a:p>
        </p:txBody>
      </p:sp>
      <p:sp>
        <p:nvSpPr>
          <p:cNvPr id="302" name="Google Shape;302;p27"/>
          <p:cNvSpPr txBox="1"/>
          <p:nvPr/>
        </p:nvSpPr>
        <p:spPr>
          <a:xfrm>
            <a:off x="5505627" y="1346867"/>
            <a:ext cx="37977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lang="en-US" sz="4000">
                <a:solidFill>
                  <a:srgbClr val="471077"/>
                </a:solidFill>
                <a:latin typeface="Arial"/>
                <a:ea typeface="Arial"/>
                <a:cs typeface="Arial"/>
                <a:sym typeface="Arial"/>
              </a:rPr>
              <a:t>BRYON</a:t>
            </a:r>
            <a:r>
              <a:rPr b="1" i="0" lang="en-US" sz="4000" u="none" cap="none" strike="noStrike">
                <a:solidFill>
                  <a:srgbClr val="471077"/>
                </a:solidFill>
                <a:latin typeface="Arial"/>
                <a:ea typeface="Arial"/>
                <a:cs typeface="Arial"/>
                <a:sym typeface="Arial"/>
              </a:rPr>
              <a:t> </a:t>
            </a:r>
            <a:r>
              <a:rPr b="1" i="0" lang="en-US" sz="4000" u="none" cap="none" strike="noStrike">
                <a:solidFill>
                  <a:srgbClr val="FFC000"/>
                </a:solidFill>
                <a:latin typeface="Arial"/>
                <a:ea typeface="Arial"/>
                <a:cs typeface="Arial"/>
                <a:sym typeface="Arial"/>
              </a:rPr>
              <a:t>MAXEY</a:t>
            </a:r>
            <a:endParaRPr/>
          </a:p>
        </p:txBody>
      </p:sp>
      <p:sp>
        <p:nvSpPr>
          <p:cNvPr id="303" name="Google Shape;303;p27"/>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4" name="Google Shape;304;p27"/>
          <p:cNvSpPr txBox="1"/>
          <p:nvPr/>
        </p:nvSpPr>
        <p:spPr>
          <a:xfrm>
            <a:off x="6710519" y="3238371"/>
            <a:ext cx="4390868" cy="150810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0" lang="en-US" sz="1400" u="none" cap="none" strike="noStrike">
                <a:solidFill>
                  <a:srgbClr val="333333"/>
                </a:solidFill>
                <a:latin typeface="Arial"/>
                <a:ea typeface="Arial"/>
                <a:cs typeface="Arial"/>
                <a:sym typeface="Arial"/>
              </a:rPr>
              <a:t>Bryon Maxey is an educator and interdisciplinary researcher of Islam and premodern Africa.  Bryon is also an experienced facilitator and co-creator of online learning and digital humanities projects. He is a PhD student in Religion at the University of Toronto and a Partnership Manager at the University of Michigan Center for Academic Innovation.</a:t>
            </a:r>
            <a:endParaRPr b="0" i="0" sz="3200" u="none" cap="none" strike="noStrike">
              <a:solidFill>
                <a:srgbClr val="7F7F7F"/>
              </a:solidFill>
              <a:latin typeface="Arial"/>
              <a:ea typeface="Arial"/>
              <a:cs typeface="Arial"/>
              <a:sym typeface="Arial"/>
            </a:endParaRPr>
          </a:p>
        </p:txBody>
      </p:sp>
      <p:cxnSp>
        <p:nvCxnSpPr>
          <p:cNvPr id="305" name="Google Shape;305;p27"/>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306" name="Google Shape;306;p27"/>
          <p:cNvPicPr preferRelativeResize="0"/>
          <p:nvPr/>
        </p:nvPicPr>
        <p:blipFill rotWithShape="1">
          <a:blip r:embed="rId3">
            <a:alphaModFix/>
          </a:blip>
          <a:srcRect b="0" l="0" r="0" t="0"/>
          <a:stretch/>
        </p:blipFill>
        <p:spPr>
          <a:xfrm flipH="1">
            <a:off x="623087" y="1956695"/>
            <a:ext cx="3560294" cy="43964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8"/>
          <p:cNvSpPr/>
          <p:nvPr/>
        </p:nvSpPr>
        <p:spPr>
          <a:xfrm>
            <a:off x="0" y="2476500"/>
            <a:ext cx="4183382" cy="3876672"/>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3" name="Google Shape;313;p28"/>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314" name="Google Shape;314;p28"/>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315" name="Google Shape;315;p28"/>
          <p:cNvSpPr txBox="1"/>
          <p:nvPr/>
        </p:nvSpPr>
        <p:spPr>
          <a:xfrm>
            <a:off x="5699820" y="1989725"/>
            <a:ext cx="15339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a:solidFill>
                  <a:srgbClr val="333333"/>
                </a:solidFill>
                <a:latin typeface="Arial"/>
                <a:ea typeface="Arial"/>
                <a:cs typeface="Arial"/>
                <a:sym typeface="Arial"/>
              </a:rPr>
              <a:t>D</a:t>
            </a:r>
            <a:r>
              <a:rPr b="0" i="1" lang="en-US" sz="1400" u="none" cap="none" strike="noStrike">
                <a:solidFill>
                  <a:srgbClr val="333333"/>
                </a:solidFill>
                <a:latin typeface="Arial"/>
                <a:ea typeface="Arial"/>
                <a:cs typeface="Arial"/>
                <a:sym typeface="Arial"/>
              </a:rPr>
              <a:t>AAS</a:t>
            </a:r>
            <a:r>
              <a:rPr i="1" lang="en-US">
                <a:solidFill>
                  <a:srgbClr val="333333"/>
                </a:solidFill>
              </a:rPr>
              <a:t> </a:t>
            </a:r>
            <a:r>
              <a:rPr b="0" i="1" lang="en-US" sz="1400" u="none" cap="none" strike="noStrike">
                <a:solidFill>
                  <a:srgbClr val="333333"/>
                </a:solidFill>
                <a:latin typeface="Arial"/>
                <a:ea typeface="Arial"/>
                <a:cs typeface="Arial"/>
                <a:sym typeface="Arial"/>
              </a:rPr>
              <a:t>Alumna</a:t>
            </a:r>
            <a:endParaRPr b="0" i="0" sz="3200" u="none" cap="none" strike="noStrike">
              <a:solidFill>
                <a:srgbClr val="7F7F7F"/>
              </a:solidFill>
              <a:latin typeface="Arial"/>
              <a:ea typeface="Arial"/>
              <a:cs typeface="Arial"/>
              <a:sym typeface="Arial"/>
            </a:endParaRPr>
          </a:p>
        </p:txBody>
      </p:sp>
      <p:sp>
        <p:nvSpPr>
          <p:cNvPr id="316" name="Google Shape;316;p28"/>
          <p:cNvSpPr txBox="1"/>
          <p:nvPr/>
        </p:nvSpPr>
        <p:spPr>
          <a:xfrm>
            <a:off x="5638877" y="1341142"/>
            <a:ext cx="2883995"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i="0" lang="en-US" sz="4000" u="none" cap="none" strike="noStrike">
                <a:solidFill>
                  <a:srgbClr val="471077"/>
                </a:solidFill>
                <a:latin typeface="Arial"/>
                <a:ea typeface="Arial"/>
                <a:cs typeface="Arial"/>
                <a:sym typeface="Arial"/>
              </a:rPr>
              <a:t>ZOE </a:t>
            </a:r>
            <a:r>
              <a:rPr b="1" i="0" lang="en-US" sz="4000" u="none" cap="none" strike="noStrike">
                <a:solidFill>
                  <a:srgbClr val="FFC000"/>
                </a:solidFill>
                <a:latin typeface="Arial"/>
                <a:ea typeface="Arial"/>
                <a:cs typeface="Arial"/>
                <a:sym typeface="Arial"/>
              </a:rPr>
              <a:t>ALLEN</a:t>
            </a:r>
            <a:endParaRPr/>
          </a:p>
        </p:txBody>
      </p:sp>
      <p:sp>
        <p:nvSpPr>
          <p:cNvPr id="317" name="Google Shape;317;p28"/>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8" name="Google Shape;318;p28"/>
          <p:cNvSpPr txBox="1"/>
          <p:nvPr/>
        </p:nvSpPr>
        <p:spPr>
          <a:xfrm>
            <a:off x="6710519" y="3238371"/>
            <a:ext cx="4390868" cy="23698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0" lang="en-US" sz="1400" u="none" cap="none" strike="noStrike">
                <a:solidFill>
                  <a:srgbClr val="333333"/>
                </a:solidFill>
                <a:latin typeface="Arial"/>
                <a:ea typeface="Arial"/>
                <a:cs typeface="Arial"/>
                <a:sym typeface="Arial"/>
              </a:rPr>
              <a:t>Zoe Allen is a first-year law student at Chicago-Kent College of Law and a recent DAAS alumna. She graduated from the University of Michigan in Spring 2020 with a BA in AfroAmerican and African Studies. While attending Michigan, Zoe served on the executive board of the Black Student Union as their Political Action and Concerns Chair. She also worked in GalleryDAAS as an Entrance Monitor. Zoe hopes to pursue a career in criminal justice or as a civil rights attorney. Outside of work and school, Zoe is an avid Sims 4 player and produces makeup content.</a:t>
            </a:r>
            <a:endParaRPr b="0" i="0" sz="3200" u="none" cap="none" strike="noStrike">
              <a:solidFill>
                <a:srgbClr val="7F7F7F"/>
              </a:solidFill>
              <a:latin typeface="Arial"/>
              <a:ea typeface="Arial"/>
              <a:cs typeface="Arial"/>
              <a:sym typeface="Arial"/>
            </a:endParaRPr>
          </a:p>
        </p:txBody>
      </p:sp>
      <p:cxnSp>
        <p:nvCxnSpPr>
          <p:cNvPr id="319" name="Google Shape;319;p28"/>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320" name="Google Shape;320;p28"/>
          <p:cNvPicPr preferRelativeResize="0"/>
          <p:nvPr/>
        </p:nvPicPr>
        <p:blipFill rotWithShape="1">
          <a:blip r:embed="rId3">
            <a:alphaModFix/>
          </a:blip>
          <a:srcRect b="0" l="0" r="0" t="0"/>
          <a:stretch/>
        </p:blipFill>
        <p:spPr>
          <a:xfrm flipH="1">
            <a:off x="647362" y="1956695"/>
            <a:ext cx="3536019" cy="43964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9"/>
          <p:cNvSpPr/>
          <p:nvPr/>
        </p:nvSpPr>
        <p:spPr>
          <a:xfrm>
            <a:off x="0" y="2476500"/>
            <a:ext cx="4075664" cy="3876671"/>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7" name="Google Shape;327;p29"/>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328" name="Google Shape;328;p29"/>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329" name="Google Shape;329;p29"/>
          <p:cNvSpPr txBox="1"/>
          <p:nvPr/>
        </p:nvSpPr>
        <p:spPr>
          <a:xfrm>
            <a:off x="5699837" y="1989723"/>
            <a:ext cx="5791394"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u="none" cap="none" strike="noStrike">
                <a:solidFill>
                  <a:srgbClr val="333333"/>
                </a:solidFill>
                <a:latin typeface="Arial"/>
                <a:ea typeface="Arial"/>
                <a:cs typeface="Arial"/>
                <a:sym typeface="Arial"/>
              </a:rPr>
              <a:t>Graduate Student at School of Information; Research Assistant at DAAS</a:t>
            </a:r>
            <a:endParaRPr b="0" i="0" sz="3200" u="none" cap="none" strike="noStrike">
              <a:solidFill>
                <a:srgbClr val="7F7F7F"/>
              </a:solidFill>
              <a:latin typeface="Arial"/>
              <a:ea typeface="Arial"/>
              <a:cs typeface="Arial"/>
              <a:sym typeface="Arial"/>
            </a:endParaRPr>
          </a:p>
        </p:txBody>
      </p:sp>
      <p:sp>
        <p:nvSpPr>
          <p:cNvPr id="330" name="Google Shape;330;p29"/>
          <p:cNvSpPr txBox="1"/>
          <p:nvPr/>
        </p:nvSpPr>
        <p:spPr>
          <a:xfrm>
            <a:off x="5638877" y="1341142"/>
            <a:ext cx="3504164"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i="0" lang="en-US" sz="4000" u="none" cap="none" strike="noStrike">
                <a:solidFill>
                  <a:srgbClr val="471077"/>
                </a:solidFill>
                <a:latin typeface="Arial"/>
                <a:ea typeface="Arial"/>
                <a:cs typeface="Arial"/>
                <a:sym typeface="Arial"/>
              </a:rPr>
              <a:t>DOLAPO </a:t>
            </a:r>
            <a:r>
              <a:rPr b="1" lang="en-US" sz="4000">
                <a:solidFill>
                  <a:srgbClr val="FFC000"/>
                </a:solidFill>
                <a:latin typeface="Arial"/>
                <a:ea typeface="Arial"/>
                <a:cs typeface="Arial"/>
                <a:sym typeface="Arial"/>
              </a:rPr>
              <a:t>RAJI</a:t>
            </a:r>
            <a:endParaRPr b="1" i="0" sz="4000" u="none" cap="none" strike="noStrike">
              <a:solidFill>
                <a:srgbClr val="FFC000"/>
              </a:solidFill>
              <a:latin typeface="Arial"/>
              <a:ea typeface="Arial"/>
              <a:cs typeface="Arial"/>
              <a:sym typeface="Arial"/>
            </a:endParaRPr>
          </a:p>
        </p:txBody>
      </p:sp>
      <p:sp>
        <p:nvSpPr>
          <p:cNvPr id="331" name="Google Shape;331;p29"/>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2" name="Google Shape;332;p29"/>
          <p:cNvSpPr txBox="1"/>
          <p:nvPr/>
        </p:nvSpPr>
        <p:spPr>
          <a:xfrm>
            <a:off x="6710519" y="3238371"/>
            <a:ext cx="4390868" cy="25853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0" lang="en-US" sz="1400" u="none" cap="none" strike="noStrike">
                <a:solidFill>
                  <a:srgbClr val="333333"/>
                </a:solidFill>
                <a:latin typeface="Arial"/>
                <a:ea typeface="Arial"/>
                <a:cs typeface="Arial"/>
                <a:sym typeface="Arial"/>
              </a:rPr>
              <a:t>Dolapo Raji is a second year MHI (Masters of Health Informatics) student at the School of Information and a Dow Fellow 2020. Prior to moving to Ann Arbor, she graduated from Central Michigan University with a Masters degree in Public Health where she was launched into research analysis; honed her research skills in quantitative and qualitative analysis; and published three article papers. She is interested in health-related research and the interpretation of data to improve the processes and quality of healthcare services as it relates to health and well-being of individuals particularly under-served populations. </a:t>
            </a:r>
            <a:endParaRPr b="0" i="0" sz="3200" u="none" cap="none" strike="noStrike">
              <a:solidFill>
                <a:srgbClr val="7F7F7F"/>
              </a:solidFill>
              <a:latin typeface="Arial"/>
              <a:ea typeface="Arial"/>
              <a:cs typeface="Arial"/>
              <a:sym typeface="Arial"/>
            </a:endParaRPr>
          </a:p>
        </p:txBody>
      </p:sp>
      <p:cxnSp>
        <p:nvCxnSpPr>
          <p:cNvPr id="333" name="Google Shape;333;p29"/>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334" name="Google Shape;334;p29"/>
          <p:cNvPicPr preferRelativeResize="0"/>
          <p:nvPr/>
        </p:nvPicPr>
        <p:blipFill rotWithShape="1">
          <a:blip r:embed="rId3">
            <a:alphaModFix/>
          </a:blip>
          <a:srcRect b="0" l="0" r="0" t="0"/>
          <a:stretch/>
        </p:blipFill>
        <p:spPr>
          <a:xfrm flipH="1">
            <a:off x="571500" y="1956695"/>
            <a:ext cx="3504164" cy="43964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30"/>
          <p:cNvPicPr preferRelativeResize="0"/>
          <p:nvPr/>
        </p:nvPicPr>
        <p:blipFill rotWithShape="1">
          <a:blip r:embed="rId3">
            <a:alphaModFix/>
          </a:blip>
          <a:srcRect b="0" l="0" r="0" t="0"/>
          <a:stretch/>
        </p:blipFill>
        <p:spPr>
          <a:xfrm>
            <a:off x="-1" y="0"/>
            <a:ext cx="12192002" cy="6858000"/>
          </a:xfrm>
          <a:prstGeom prst="rect">
            <a:avLst/>
          </a:prstGeom>
          <a:noFill/>
          <a:ln>
            <a:noFill/>
          </a:ln>
        </p:spPr>
      </p:pic>
      <p:sp>
        <p:nvSpPr>
          <p:cNvPr id="341" name="Google Shape;341;p30"/>
          <p:cNvSpPr/>
          <p:nvPr/>
        </p:nvSpPr>
        <p:spPr>
          <a:xfrm>
            <a:off x="0" y="0"/>
            <a:ext cx="12192002" cy="6858000"/>
          </a:xfrm>
          <a:custGeom>
            <a:rect b="b" l="l" r="r" t="t"/>
            <a:pathLst>
              <a:path extrusionOk="0" h="6353175" w="12192002">
                <a:moveTo>
                  <a:pt x="0" y="0"/>
                </a:moveTo>
                <a:lnTo>
                  <a:pt x="12192002" y="0"/>
                </a:lnTo>
                <a:lnTo>
                  <a:pt x="12192002" y="6353175"/>
                </a:lnTo>
                <a:lnTo>
                  <a:pt x="0" y="6353175"/>
                </a:lnTo>
                <a:close/>
              </a:path>
            </a:pathLst>
          </a:custGeom>
          <a:gradFill>
            <a:gsLst>
              <a:gs pos="0">
                <a:srgbClr val="250070">
                  <a:alpha val="89803"/>
                </a:srgbClr>
              </a:gs>
              <a:gs pos="100000">
                <a:srgbClr val="8E2DE2">
                  <a:alpha val="89803"/>
                </a:srgbClr>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2" name="Google Shape;342;p30"/>
          <p:cNvSpPr/>
          <p:nvPr/>
        </p:nvSpPr>
        <p:spPr>
          <a:xfrm>
            <a:off x="5115620" y="404664"/>
            <a:ext cx="7076380" cy="6453336"/>
          </a:xfrm>
          <a:custGeom>
            <a:rect b="b" l="l" r="r" t="t"/>
            <a:pathLst>
              <a:path extrusionOk="0" h="6453336" w="7076380">
                <a:moveTo>
                  <a:pt x="4896544" y="0"/>
                </a:moveTo>
                <a:cubicBezTo>
                  <a:pt x="5657125" y="0"/>
                  <a:pt x="6377203" y="173411"/>
                  <a:pt x="7019398" y="482853"/>
                </a:cubicBezTo>
                <a:lnTo>
                  <a:pt x="7076380" y="512037"/>
                </a:lnTo>
                <a:lnTo>
                  <a:pt x="7076380" y="3325377"/>
                </a:lnTo>
                <a:lnTo>
                  <a:pt x="6971950" y="3185725"/>
                </a:lnTo>
                <a:cubicBezTo>
                  <a:pt x="6478643" y="2587975"/>
                  <a:pt x="5732088" y="2206970"/>
                  <a:pt x="4896544" y="2206970"/>
                </a:cubicBezTo>
                <a:cubicBezTo>
                  <a:pt x="3411133" y="2206970"/>
                  <a:pt x="2206970" y="3411133"/>
                  <a:pt x="2206970" y="4896544"/>
                </a:cubicBezTo>
                <a:cubicBezTo>
                  <a:pt x="2206970" y="5453573"/>
                  <a:pt x="2376306" y="5971052"/>
                  <a:pt x="2666307" y="6400311"/>
                </a:cubicBezTo>
                <a:lnTo>
                  <a:pt x="2705959" y="6453336"/>
                </a:lnTo>
                <a:lnTo>
                  <a:pt x="254216" y="6453336"/>
                </a:lnTo>
                <a:lnTo>
                  <a:pt x="220139" y="6352627"/>
                </a:lnTo>
                <a:cubicBezTo>
                  <a:pt x="77072" y="5892651"/>
                  <a:pt x="0" y="5403598"/>
                  <a:pt x="0" y="4896544"/>
                </a:cubicBezTo>
                <a:cubicBezTo>
                  <a:pt x="0" y="2192257"/>
                  <a:pt x="2192257" y="0"/>
                  <a:pt x="4896544" y="0"/>
                </a:cubicBezTo>
                <a:close/>
              </a:path>
            </a:pathLst>
          </a:custGeom>
          <a:gradFill>
            <a:gsLst>
              <a:gs pos="0">
                <a:schemeClr val="accent1"/>
              </a:gs>
              <a:gs pos="100000">
                <a:srgbClr val="8E2DE2">
                  <a:alpha val="0"/>
                </a:srgbClr>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3" name="Google Shape;343;p30"/>
          <p:cNvSpPr txBox="1"/>
          <p:nvPr>
            <p:ph idx="4294967295" type="title"/>
          </p:nvPr>
        </p:nvSpPr>
        <p:spPr>
          <a:xfrm>
            <a:off x="4145147" y="2967336"/>
            <a:ext cx="3901709" cy="92333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lt1"/>
              </a:buClr>
              <a:buSzPts val="6000"/>
              <a:buFont typeface="Georgia"/>
              <a:buNone/>
            </a:pPr>
            <a:r>
              <a:rPr lang="en-US" sz="6000">
                <a:solidFill>
                  <a:schemeClr val="lt1"/>
                </a:solidFill>
              </a:rPr>
              <a:t>Thank You</a:t>
            </a:r>
            <a:r>
              <a:rPr lang="en-US" sz="6000">
                <a:solidFill>
                  <a:srgbClr val="FFC000"/>
                </a:solidFill>
              </a:rPr>
              <a:t>.</a:t>
            </a:r>
            <a:endParaRPr/>
          </a:p>
        </p:txBody>
      </p:sp>
      <p:sp>
        <p:nvSpPr>
          <p:cNvPr id="344" name="Google Shape;344;p30"/>
          <p:cNvSpPr/>
          <p:nvPr/>
        </p:nvSpPr>
        <p:spPr>
          <a:xfrm>
            <a:off x="1" y="1"/>
            <a:ext cx="3403599" cy="3831945"/>
          </a:xfrm>
          <a:custGeom>
            <a:rect b="b" l="l" r="r" t="t"/>
            <a:pathLst>
              <a:path extrusionOk="0" h="1983253" w="1761559">
                <a:moveTo>
                  <a:pt x="813698" y="0"/>
                </a:moveTo>
                <a:lnTo>
                  <a:pt x="1755670" y="0"/>
                </a:lnTo>
                <a:lnTo>
                  <a:pt x="1761559" y="116632"/>
                </a:lnTo>
                <a:cubicBezTo>
                  <a:pt x="1761559" y="1086000"/>
                  <a:pt x="1024846" y="1883298"/>
                  <a:pt x="80774" y="1979174"/>
                </a:cubicBezTo>
                <a:lnTo>
                  <a:pt x="0" y="1983253"/>
                </a:lnTo>
                <a:lnTo>
                  <a:pt x="0" y="1045623"/>
                </a:lnTo>
                <a:lnTo>
                  <a:pt x="78009" y="1033718"/>
                </a:lnTo>
                <a:cubicBezTo>
                  <a:pt x="504576" y="946430"/>
                  <a:pt x="825455" y="569004"/>
                  <a:pt x="825455" y="116632"/>
                </a:cubicBezTo>
                <a:close/>
              </a:path>
            </a:pathLst>
          </a:custGeom>
          <a:gradFill>
            <a:gsLst>
              <a:gs pos="0">
                <a:schemeClr val="accent1"/>
              </a:gs>
              <a:gs pos="100000">
                <a:srgbClr val="8E2DE2">
                  <a:alpha val="0"/>
                </a:srgbClr>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5" name="Google Shape;345;p30"/>
          <p:cNvSpPr txBox="1"/>
          <p:nvPr/>
        </p:nvSpPr>
        <p:spPr>
          <a:xfrm>
            <a:off x="4925843" y="4074733"/>
            <a:ext cx="2340321" cy="215444"/>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lt1"/>
              </a:buClr>
              <a:buSzPts val="1400"/>
              <a:buFont typeface="Arial"/>
              <a:buNone/>
            </a:pPr>
            <a:r>
              <a:rPr b="0" lang="en-US" sz="1400">
                <a:solidFill>
                  <a:schemeClr val="lt1"/>
                </a:solidFill>
                <a:latin typeface="Arial"/>
                <a:ea typeface="Arial"/>
                <a:cs typeface="Arial"/>
                <a:sym typeface="Arial"/>
              </a:rPr>
              <a:t>DAAS@50 TEAM</a:t>
            </a:r>
            <a:endParaRPr b="0" sz="1400">
              <a:solidFill>
                <a:srgbClr val="FFC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p:nvPr/>
        </p:nvSpPr>
        <p:spPr>
          <a:xfrm>
            <a:off x="0" y="2476500"/>
            <a:ext cx="4183382" cy="3876672"/>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07" name="Google Shape;107;p15"/>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Meet Our Leader</a:t>
            </a:r>
            <a:endParaRPr/>
          </a:p>
        </p:txBody>
      </p:sp>
      <p:sp>
        <p:nvSpPr>
          <p:cNvPr id="108" name="Google Shape;108;p15"/>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109" name="Google Shape;109;p15"/>
          <p:cNvSpPr txBox="1"/>
          <p:nvPr/>
        </p:nvSpPr>
        <p:spPr>
          <a:xfrm>
            <a:off x="5699837" y="1989723"/>
            <a:ext cx="5033366"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u="none" cap="none" strike="noStrike">
                <a:solidFill>
                  <a:srgbClr val="333333"/>
                </a:solidFill>
                <a:latin typeface="Arial"/>
                <a:ea typeface="Arial"/>
                <a:cs typeface="Arial"/>
                <a:sym typeface="Arial"/>
              </a:rPr>
              <a:t>Chair of DAAS; Associate Professor of History, American Culture</a:t>
            </a:r>
            <a:endParaRPr b="0" i="0" sz="3200" u="none" cap="none" strike="noStrike">
              <a:solidFill>
                <a:srgbClr val="7F7F7F"/>
              </a:solidFill>
              <a:latin typeface="Arial"/>
              <a:ea typeface="Arial"/>
              <a:cs typeface="Arial"/>
              <a:sym typeface="Arial"/>
            </a:endParaRPr>
          </a:p>
        </p:txBody>
      </p:sp>
      <p:sp>
        <p:nvSpPr>
          <p:cNvPr id="110" name="Google Shape;110;p15"/>
          <p:cNvSpPr txBox="1"/>
          <p:nvPr/>
        </p:nvSpPr>
        <p:spPr>
          <a:xfrm>
            <a:off x="5638877" y="1341142"/>
            <a:ext cx="6407780"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i="0" lang="en-US" sz="4000" u="none" cap="none" strike="noStrike">
                <a:solidFill>
                  <a:srgbClr val="471077"/>
                </a:solidFill>
                <a:latin typeface="Arial"/>
                <a:ea typeface="Arial"/>
                <a:cs typeface="Arial"/>
                <a:sym typeface="Arial"/>
              </a:rPr>
              <a:t>MATTHEW </a:t>
            </a:r>
            <a:r>
              <a:rPr b="1" i="0" lang="en-US" sz="4000" u="none" cap="none" strike="noStrike">
                <a:solidFill>
                  <a:srgbClr val="FFC000"/>
                </a:solidFill>
                <a:latin typeface="Arial"/>
                <a:ea typeface="Arial"/>
                <a:cs typeface="Arial"/>
                <a:sym typeface="Arial"/>
              </a:rPr>
              <a:t>COUNTRYMAN</a:t>
            </a:r>
            <a:endParaRPr/>
          </a:p>
        </p:txBody>
      </p:sp>
      <p:sp>
        <p:nvSpPr>
          <p:cNvPr id="111" name="Google Shape;111;p15"/>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12" name="Google Shape;112;p15"/>
          <p:cNvSpPr txBox="1"/>
          <p:nvPr/>
        </p:nvSpPr>
        <p:spPr>
          <a:xfrm>
            <a:off x="6710519" y="3238371"/>
            <a:ext cx="4390868" cy="270843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600"/>
              <a:buFont typeface="Arial"/>
              <a:buNone/>
            </a:pPr>
            <a:r>
              <a:rPr b="0" i="0" lang="en-US" sz="1600" u="none" cap="none" strike="noStrike">
                <a:solidFill>
                  <a:srgbClr val="333333"/>
                </a:solidFill>
                <a:latin typeface="Arial"/>
                <a:ea typeface="Arial"/>
                <a:cs typeface="Arial"/>
                <a:sym typeface="Arial"/>
              </a:rPr>
              <a:t>Professor Countryman is the Chair of DAAS, Associate Professor of History, and American Culture. His areas of research include African-American social movements; Race, postwar liberalism, and the American left; Public memory of the Civil Rights movement; and the social construction of race</a:t>
            </a:r>
            <a:r>
              <a:rPr b="0" i="0" lang="en-US" sz="1600" u="none" cap="none" strike="noStrike">
                <a:solidFill>
                  <a:srgbClr val="337AB7"/>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Professor Countryman served as Faculty Director of the Arts of Citizenship Program, now called the Rackham Program in Public Scholarship, from 2007 to 2016.</a:t>
            </a:r>
            <a:r>
              <a:rPr b="0" i="0" lang="en-US" sz="1600" u="sng" cap="none" strike="noStrike">
                <a:solidFill>
                  <a:schemeClr val="hlink"/>
                </a:solidFill>
                <a:latin typeface="Arial"/>
                <a:ea typeface="Arial"/>
                <a:cs typeface="Arial"/>
                <a:sym typeface="Arial"/>
                <a:hlinkClick r:id="rId3"/>
              </a:rPr>
              <a:t>of American Culture</a:t>
            </a:r>
            <a:endParaRPr b="0" i="0" sz="3600" u="none" cap="none" strike="noStrike">
              <a:solidFill>
                <a:srgbClr val="7F7F7F"/>
              </a:solidFill>
              <a:latin typeface="Arial"/>
              <a:ea typeface="Arial"/>
              <a:cs typeface="Arial"/>
              <a:sym typeface="Arial"/>
            </a:endParaRPr>
          </a:p>
        </p:txBody>
      </p:sp>
      <p:cxnSp>
        <p:nvCxnSpPr>
          <p:cNvPr id="113" name="Google Shape;113;p15"/>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114" name="Google Shape;114;p15"/>
          <p:cNvPicPr preferRelativeResize="0"/>
          <p:nvPr/>
        </p:nvPicPr>
        <p:blipFill rotWithShape="1">
          <a:blip r:embed="rId4">
            <a:alphaModFix/>
          </a:blip>
          <a:srcRect b="0" l="0" r="0" t="0"/>
          <a:stretch/>
        </p:blipFill>
        <p:spPr>
          <a:xfrm flipH="1">
            <a:off x="496285" y="1341142"/>
            <a:ext cx="4053843" cy="50120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p:nvPr/>
        </p:nvSpPr>
        <p:spPr>
          <a:xfrm>
            <a:off x="0" y="2571750"/>
            <a:ext cx="12192000" cy="3781425"/>
          </a:xfrm>
          <a:prstGeom prst="rect">
            <a:avLst/>
          </a:prstGeom>
          <a:solidFill>
            <a:srgbClr val="6B1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20" name="Google Shape;120;p16"/>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Meet Our Team</a:t>
            </a:r>
            <a:endParaRPr/>
          </a:p>
        </p:txBody>
      </p:sp>
      <p:sp>
        <p:nvSpPr>
          <p:cNvPr id="121" name="Google Shape;121;p16"/>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122" name="Google Shape;122;p16"/>
          <p:cNvSpPr/>
          <p:nvPr/>
        </p:nvSpPr>
        <p:spPr>
          <a:xfrm>
            <a:off x="838200" y="3551672"/>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STEPHEN </a:t>
            </a:r>
            <a:endParaRPr/>
          </a:p>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WARD</a:t>
            </a:r>
            <a:endParaRPr/>
          </a:p>
        </p:txBody>
      </p:sp>
      <p:sp>
        <p:nvSpPr>
          <p:cNvPr id="123" name="Google Shape;123;p16"/>
          <p:cNvSpPr/>
          <p:nvPr/>
        </p:nvSpPr>
        <p:spPr>
          <a:xfrm>
            <a:off x="3556000" y="3551672"/>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ELIZABETH</a:t>
            </a:r>
            <a:endParaRPr/>
          </a:p>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JAMES</a:t>
            </a:r>
            <a:endParaRPr/>
          </a:p>
        </p:txBody>
      </p:sp>
      <p:sp>
        <p:nvSpPr>
          <p:cNvPr id="124" name="Google Shape;124;p16"/>
          <p:cNvSpPr/>
          <p:nvPr/>
        </p:nvSpPr>
        <p:spPr>
          <a:xfrm>
            <a:off x="6273800" y="3551672"/>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WAYNE </a:t>
            </a:r>
            <a:endParaRPr/>
          </a:p>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HIGH</a:t>
            </a:r>
            <a:endParaRPr/>
          </a:p>
        </p:txBody>
      </p:sp>
      <p:sp>
        <p:nvSpPr>
          <p:cNvPr id="125" name="Google Shape;125;p16"/>
          <p:cNvSpPr/>
          <p:nvPr/>
        </p:nvSpPr>
        <p:spPr>
          <a:xfrm>
            <a:off x="8991600" y="3551672"/>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ARIELLE </a:t>
            </a:r>
            <a:endParaRPr/>
          </a:p>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CHEN</a:t>
            </a:r>
            <a:endParaRPr/>
          </a:p>
        </p:txBody>
      </p:sp>
      <p:sp>
        <p:nvSpPr>
          <p:cNvPr id="126" name="Google Shape;126;p16"/>
          <p:cNvSpPr/>
          <p:nvPr/>
        </p:nvSpPr>
        <p:spPr>
          <a:xfrm>
            <a:off x="838200" y="1951473"/>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27" name="Google Shape;127;p16"/>
          <p:cNvSpPr/>
          <p:nvPr/>
        </p:nvSpPr>
        <p:spPr>
          <a:xfrm>
            <a:off x="3556000" y="1951473"/>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28" name="Google Shape;128;p16"/>
          <p:cNvSpPr/>
          <p:nvPr/>
        </p:nvSpPr>
        <p:spPr>
          <a:xfrm>
            <a:off x="6273800" y="1951473"/>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29" name="Google Shape;129;p16"/>
          <p:cNvSpPr/>
          <p:nvPr/>
        </p:nvSpPr>
        <p:spPr>
          <a:xfrm>
            <a:off x="8991600" y="1951473"/>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130" name="Google Shape;130;p16"/>
          <p:cNvPicPr preferRelativeResize="0"/>
          <p:nvPr/>
        </p:nvPicPr>
        <p:blipFill rotWithShape="1">
          <a:blip r:embed="rId3">
            <a:alphaModFix/>
          </a:blip>
          <a:srcRect b="0" l="0" r="0" t="0"/>
          <a:stretch/>
        </p:blipFill>
        <p:spPr>
          <a:xfrm>
            <a:off x="1173480" y="1394233"/>
            <a:ext cx="1714500" cy="2157986"/>
          </a:xfrm>
          <a:prstGeom prst="rect">
            <a:avLst/>
          </a:prstGeom>
          <a:noFill/>
          <a:ln>
            <a:noFill/>
          </a:ln>
        </p:spPr>
      </p:pic>
      <p:pic>
        <p:nvPicPr>
          <p:cNvPr id="131" name="Google Shape;131;p16"/>
          <p:cNvPicPr preferRelativeResize="0"/>
          <p:nvPr/>
        </p:nvPicPr>
        <p:blipFill rotWithShape="1">
          <a:blip r:embed="rId4">
            <a:alphaModFix/>
          </a:blip>
          <a:srcRect b="0" l="8866" r="8866" t="0"/>
          <a:stretch/>
        </p:blipFill>
        <p:spPr>
          <a:xfrm>
            <a:off x="9296401" y="1393686"/>
            <a:ext cx="1722120" cy="2165250"/>
          </a:xfrm>
          <a:prstGeom prst="rect">
            <a:avLst/>
          </a:prstGeom>
          <a:noFill/>
          <a:ln>
            <a:noFill/>
          </a:ln>
        </p:spPr>
      </p:pic>
      <p:sp>
        <p:nvSpPr>
          <p:cNvPr id="132" name="Google Shape;132;p16"/>
          <p:cNvSpPr/>
          <p:nvPr/>
        </p:nvSpPr>
        <p:spPr>
          <a:xfrm>
            <a:off x="838200" y="4491094"/>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DAAS@50</a:t>
            </a:r>
            <a:endParaRPr/>
          </a:p>
        </p:txBody>
      </p:sp>
      <p:sp>
        <p:nvSpPr>
          <p:cNvPr id="133" name="Google Shape;133;p16"/>
          <p:cNvSpPr/>
          <p:nvPr/>
        </p:nvSpPr>
        <p:spPr>
          <a:xfrm>
            <a:off x="3556000" y="4491094"/>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DAAS@50</a:t>
            </a:r>
            <a:endParaRPr/>
          </a:p>
        </p:txBody>
      </p:sp>
      <p:sp>
        <p:nvSpPr>
          <p:cNvPr id="134" name="Google Shape;134;p16"/>
          <p:cNvSpPr/>
          <p:nvPr/>
        </p:nvSpPr>
        <p:spPr>
          <a:xfrm>
            <a:off x="6273800" y="4491094"/>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DAAS@50</a:t>
            </a:r>
            <a:endParaRPr/>
          </a:p>
        </p:txBody>
      </p:sp>
      <p:sp>
        <p:nvSpPr>
          <p:cNvPr id="135" name="Google Shape;135;p16"/>
          <p:cNvSpPr/>
          <p:nvPr/>
        </p:nvSpPr>
        <p:spPr>
          <a:xfrm>
            <a:off x="8991600" y="4491094"/>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DAAS@50</a:t>
            </a:r>
            <a:endParaRPr/>
          </a:p>
        </p:txBody>
      </p:sp>
      <p:sp>
        <p:nvSpPr>
          <p:cNvPr id="136" name="Google Shape;136;p16"/>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37" name="Google Shape;137;p16"/>
          <p:cNvPicPr preferRelativeResize="0"/>
          <p:nvPr/>
        </p:nvPicPr>
        <p:blipFill rotWithShape="1">
          <a:blip r:embed="rId5">
            <a:alphaModFix/>
          </a:blip>
          <a:srcRect b="0" l="0" r="0" t="0"/>
          <a:stretch/>
        </p:blipFill>
        <p:spPr>
          <a:xfrm>
            <a:off x="3886198" y="1393686"/>
            <a:ext cx="1742442" cy="2157985"/>
          </a:xfrm>
          <a:prstGeom prst="rect">
            <a:avLst/>
          </a:prstGeom>
          <a:noFill/>
          <a:ln>
            <a:noFill/>
          </a:ln>
        </p:spPr>
      </p:pic>
      <p:pic>
        <p:nvPicPr>
          <p:cNvPr descr="A person in a suit and tie&#10;&#10;Description automatically generated with medium confidence" id="138" name="Google Shape;138;p16"/>
          <p:cNvPicPr preferRelativeResize="0"/>
          <p:nvPr/>
        </p:nvPicPr>
        <p:blipFill rotWithShape="1">
          <a:blip r:embed="rId6">
            <a:alphaModFix/>
          </a:blip>
          <a:srcRect b="0" l="0" r="0" t="0"/>
          <a:stretch/>
        </p:blipFill>
        <p:spPr>
          <a:xfrm>
            <a:off x="6578601" y="1393684"/>
            <a:ext cx="1742442" cy="21579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p:nvPr/>
        </p:nvSpPr>
        <p:spPr>
          <a:xfrm>
            <a:off x="0" y="2571750"/>
            <a:ext cx="12192000" cy="3781425"/>
          </a:xfrm>
          <a:prstGeom prst="rect">
            <a:avLst/>
          </a:prstGeom>
          <a:solidFill>
            <a:srgbClr val="6B1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44" name="Google Shape;144;p17"/>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Meet Our Team</a:t>
            </a:r>
            <a:endParaRPr/>
          </a:p>
        </p:txBody>
      </p:sp>
      <p:sp>
        <p:nvSpPr>
          <p:cNvPr id="145" name="Google Shape;145;p17"/>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fld id="{00000000-1234-1234-1234-123412341234}" type="slidenum">
              <a:rPr b="1" i="1" lang="en-US" sz="2000">
                <a:solidFill>
                  <a:srgbClr val="471077"/>
                </a:solidFill>
                <a:latin typeface="Arial"/>
                <a:ea typeface="Arial"/>
                <a:cs typeface="Arial"/>
                <a:sym typeface="Arial"/>
              </a:rPr>
              <a:t>‹#›</a:t>
            </a:fld>
            <a:endParaRPr b="1" i="1" sz="2000">
              <a:solidFill>
                <a:srgbClr val="471077"/>
              </a:solidFill>
              <a:latin typeface="Arial"/>
              <a:ea typeface="Arial"/>
              <a:cs typeface="Arial"/>
              <a:sym typeface="Arial"/>
            </a:endParaRPr>
          </a:p>
        </p:txBody>
      </p:sp>
      <p:sp>
        <p:nvSpPr>
          <p:cNvPr id="146" name="Google Shape;146;p17"/>
          <p:cNvSpPr/>
          <p:nvPr/>
        </p:nvSpPr>
        <p:spPr>
          <a:xfrm>
            <a:off x="838200" y="3551672"/>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HELEN </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GARBARINO</a:t>
            </a:r>
            <a:endParaRPr/>
          </a:p>
        </p:txBody>
      </p:sp>
      <p:sp>
        <p:nvSpPr>
          <p:cNvPr id="147" name="Google Shape;147;p17"/>
          <p:cNvSpPr/>
          <p:nvPr/>
        </p:nvSpPr>
        <p:spPr>
          <a:xfrm>
            <a:off x="3556000" y="3551672"/>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TAHIR </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ABDULLAH</a:t>
            </a:r>
            <a:endParaRPr/>
          </a:p>
        </p:txBody>
      </p:sp>
      <p:sp>
        <p:nvSpPr>
          <p:cNvPr id="148" name="Google Shape;148;p17"/>
          <p:cNvSpPr/>
          <p:nvPr/>
        </p:nvSpPr>
        <p:spPr>
          <a:xfrm>
            <a:off x="6273800" y="3551672"/>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MATTHEW </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STEHNEY</a:t>
            </a:r>
            <a:endParaRPr/>
          </a:p>
        </p:txBody>
      </p:sp>
      <p:sp>
        <p:nvSpPr>
          <p:cNvPr id="149" name="Google Shape;149;p17"/>
          <p:cNvSpPr/>
          <p:nvPr/>
        </p:nvSpPr>
        <p:spPr>
          <a:xfrm>
            <a:off x="8991600" y="3551672"/>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TARA </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WEINBERG</a:t>
            </a:r>
            <a:endParaRPr/>
          </a:p>
        </p:txBody>
      </p:sp>
      <p:sp>
        <p:nvSpPr>
          <p:cNvPr id="150" name="Google Shape;150;p17"/>
          <p:cNvSpPr/>
          <p:nvPr/>
        </p:nvSpPr>
        <p:spPr>
          <a:xfrm>
            <a:off x="838200" y="1951473"/>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51" name="Google Shape;151;p17"/>
          <p:cNvSpPr/>
          <p:nvPr/>
        </p:nvSpPr>
        <p:spPr>
          <a:xfrm>
            <a:off x="3556000" y="1951473"/>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17"/>
          <p:cNvSpPr/>
          <p:nvPr/>
        </p:nvSpPr>
        <p:spPr>
          <a:xfrm>
            <a:off x="6273800" y="1951473"/>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17"/>
          <p:cNvSpPr/>
          <p:nvPr/>
        </p:nvSpPr>
        <p:spPr>
          <a:xfrm>
            <a:off x="8991600" y="1951473"/>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154" name="Google Shape;154;p17"/>
          <p:cNvPicPr preferRelativeResize="0"/>
          <p:nvPr/>
        </p:nvPicPr>
        <p:blipFill rotWithShape="1">
          <a:blip r:embed="rId3">
            <a:alphaModFix/>
          </a:blip>
          <a:srcRect b="0" l="0" r="0" t="0"/>
          <a:stretch/>
        </p:blipFill>
        <p:spPr>
          <a:xfrm>
            <a:off x="1181100" y="1393685"/>
            <a:ext cx="1661160" cy="2157986"/>
          </a:xfrm>
          <a:prstGeom prst="rect">
            <a:avLst/>
          </a:prstGeom>
          <a:noFill/>
          <a:ln>
            <a:noFill/>
          </a:ln>
        </p:spPr>
      </p:pic>
      <p:pic>
        <p:nvPicPr>
          <p:cNvPr id="155" name="Google Shape;155;p17"/>
          <p:cNvPicPr preferRelativeResize="0"/>
          <p:nvPr/>
        </p:nvPicPr>
        <p:blipFill rotWithShape="1">
          <a:blip r:embed="rId4">
            <a:alphaModFix/>
          </a:blip>
          <a:srcRect b="0" l="0" r="0" t="0"/>
          <a:stretch/>
        </p:blipFill>
        <p:spPr>
          <a:xfrm>
            <a:off x="3977640" y="1393685"/>
            <a:ext cx="1516380" cy="2165251"/>
          </a:xfrm>
          <a:prstGeom prst="rect">
            <a:avLst/>
          </a:prstGeom>
          <a:noFill/>
          <a:ln>
            <a:noFill/>
          </a:ln>
        </p:spPr>
      </p:pic>
      <p:pic>
        <p:nvPicPr>
          <p:cNvPr id="156" name="Google Shape;156;p17"/>
          <p:cNvPicPr preferRelativeResize="0"/>
          <p:nvPr/>
        </p:nvPicPr>
        <p:blipFill rotWithShape="1">
          <a:blip r:embed="rId5">
            <a:alphaModFix/>
          </a:blip>
          <a:srcRect b="4417" l="0" r="0" t="4418"/>
          <a:stretch/>
        </p:blipFill>
        <p:spPr>
          <a:xfrm>
            <a:off x="9311639" y="1393686"/>
            <a:ext cx="1760221" cy="2157986"/>
          </a:xfrm>
          <a:prstGeom prst="rect">
            <a:avLst/>
          </a:prstGeom>
          <a:noFill/>
          <a:ln>
            <a:noFill/>
          </a:ln>
        </p:spPr>
      </p:pic>
      <p:sp>
        <p:nvSpPr>
          <p:cNvPr id="157" name="Google Shape;157;p17"/>
          <p:cNvSpPr/>
          <p:nvPr/>
        </p:nvSpPr>
        <p:spPr>
          <a:xfrm>
            <a:off x="838200" y="4491094"/>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DAAS@50</a:t>
            </a:r>
            <a:endParaRPr/>
          </a:p>
        </p:txBody>
      </p:sp>
      <p:sp>
        <p:nvSpPr>
          <p:cNvPr id="158" name="Google Shape;158;p17"/>
          <p:cNvSpPr/>
          <p:nvPr/>
        </p:nvSpPr>
        <p:spPr>
          <a:xfrm>
            <a:off x="3556000" y="4491094"/>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DAAS@50</a:t>
            </a:r>
            <a:endParaRPr/>
          </a:p>
        </p:txBody>
      </p:sp>
      <p:sp>
        <p:nvSpPr>
          <p:cNvPr id="159" name="Google Shape;159;p17"/>
          <p:cNvSpPr/>
          <p:nvPr/>
        </p:nvSpPr>
        <p:spPr>
          <a:xfrm>
            <a:off x="6273800" y="4491094"/>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DAAS@50</a:t>
            </a:r>
            <a:endParaRPr/>
          </a:p>
        </p:txBody>
      </p:sp>
      <p:sp>
        <p:nvSpPr>
          <p:cNvPr id="160" name="Google Shape;160;p17"/>
          <p:cNvSpPr/>
          <p:nvPr/>
        </p:nvSpPr>
        <p:spPr>
          <a:xfrm>
            <a:off x="8991600" y="4491094"/>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DAAS@50</a:t>
            </a:r>
            <a:endParaRPr/>
          </a:p>
        </p:txBody>
      </p:sp>
      <p:pic>
        <p:nvPicPr>
          <p:cNvPr id="161" name="Google Shape;161;p17"/>
          <p:cNvPicPr preferRelativeResize="0"/>
          <p:nvPr/>
        </p:nvPicPr>
        <p:blipFill rotWithShape="1">
          <a:blip r:embed="rId6">
            <a:alphaModFix/>
          </a:blip>
          <a:srcRect b="0" l="0" r="0" t="0"/>
          <a:stretch/>
        </p:blipFill>
        <p:spPr>
          <a:xfrm>
            <a:off x="6659879" y="1393685"/>
            <a:ext cx="1555751" cy="21579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p:nvPr/>
        </p:nvSpPr>
        <p:spPr>
          <a:xfrm>
            <a:off x="0" y="2571750"/>
            <a:ext cx="12192000" cy="3781425"/>
          </a:xfrm>
          <a:prstGeom prst="rect">
            <a:avLst/>
          </a:prstGeom>
          <a:solidFill>
            <a:srgbClr val="6B18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67" name="Google Shape;167;p18"/>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Meet Our Team</a:t>
            </a:r>
            <a:endParaRPr/>
          </a:p>
        </p:txBody>
      </p:sp>
      <p:sp>
        <p:nvSpPr>
          <p:cNvPr id="168" name="Google Shape;168;p18"/>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fld id="{00000000-1234-1234-1234-123412341234}" type="slidenum">
              <a:rPr b="1" i="1" lang="en-US" sz="2000">
                <a:solidFill>
                  <a:srgbClr val="471077"/>
                </a:solidFill>
                <a:latin typeface="Arial"/>
                <a:ea typeface="Arial"/>
                <a:cs typeface="Arial"/>
                <a:sym typeface="Arial"/>
              </a:rPr>
              <a:t>‹#›</a:t>
            </a:fld>
            <a:endParaRPr b="1" i="1" sz="2000">
              <a:solidFill>
                <a:srgbClr val="471077"/>
              </a:solidFill>
              <a:latin typeface="Arial"/>
              <a:ea typeface="Arial"/>
              <a:cs typeface="Arial"/>
              <a:sym typeface="Arial"/>
            </a:endParaRPr>
          </a:p>
        </p:txBody>
      </p:sp>
      <p:sp>
        <p:nvSpPr>
          <p:cNvPr id="169" name="Google Shape;169;p18"/>
          <p:cNvSpPr/>
          <p:nvPr/>
        </p:nvSpPr>
        <p:spPr>
          <a:xfrm>
            <a:off x="1554480" y="3600917"/>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BYRON </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MAXEY</a:t>
            </a:r>
            <a:endParaRPr/>
          </a:p>
        </p:txBody>
      </p:sp>
      <p:sp>
        <p:nvSpPr>
          <p:cNvPr id="170" name="Google Shape;170;p18"/>
          <p:cNvSpPr/>
          <p:nvPr/>
        </p:nvSpPr>
        <p:spPr>
          <a:xfrm>
            <a:off x="5389880" y="3564875"/>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ZOE </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ALLEN</a:t>
            </a:r>
            <a:endParaRPr/>
          </a:p>
        </p:txBody>
      </p:sp>
      <p:sp>
        <p:nvSpPr>
          <p:cNvPr id="171" name="Google Shape;171;p18"/>
          <p:cNvSpPr/>
          <p:nvPr/>
        </p:nvSpPr>
        <p:spPr>
          <a:xfrm>
            <a:off x="8991600" y="3551672"/>
            <a:ext cx="2362200" cy="939422"/>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DOLAPO </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RAJI</a:t>
            </a:r>
            <a:endParaRPr/>
          </a:p>
        </p:txBody>
      </p:sp>
      <p:sp>
        <p:nvSpPr>
          <p:cNvPr id="172" name="Google Shape;172;p18"/>
          <p:cNvSpPr/>
          <p:nvPr/>
        </p:nvSpPr>
        <p:spPr>
          <a:xfrm>
            <a:off x="1554480" y="1984253"/>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18"/>
          <p:cNvSpPr/>
          <p:nvPr/>
        </p:nvSpPr>
        <p:spPr>
          <a:xfrm>
            <a:off x="5389880" y="1980605"/>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74" name="Google Shape;174;p18"/>
          <p:cNvSpPr/>
          <p:nvPr/>
        </p:nvSpPr>
        <p:spPr>
          <a:xfrm>
            <a:off x="8991600" y="1951473"/>
            <a:ext cx="2362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175" name="Google Shape;175;p18"/>
          <p:cNvPicPr preferRelativeResize="0"/>
          <p:nvPr/>
        </p:nvPicPr>
        <p:blipFill rotWithShape="1">
          <a:blip r:embed="rId3">
            <a:alphaModFix/>
          </a:blip>
          <a:srcRect b="0" l="0" r="0" t="0"/>
          <a:stretch/>
        </p:blipFill>
        <p:spPr>
          <a:xfrm>
            <a:off x="2013830" y="1446378"/>
            <a:ext cx="1443500" cy="2154540"/>
          </a:xfrm>
          <a:prstGeom prst="rect">
            <a:avLst/>
          </a:prstGeom>
          <a:noFill/>
          <a:ln>
            <a:noFill/>
          </a:ln>
        </p:spPr>
      </p:pic>
      <p:sp>
        <p:nvSpPr>
          <p:cNvPr id="176" name="Google Shape;176;p18"/>
          <p:cNvSpPr/>
          <p:nvPr/>
        </p:nvSpPr>
        <p:spPr>
          <a:xfrm>
            <a:off x="1554480" y="4540339"/>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DAAS@50</a:t>
            </a:r>
            <a:endParaRPr/>
          </a:p>
        </p:txBody>
      </p:sp>
      <p:sp>
        <p:nvSpPr>
          <p:cNvPr id="177" name="Google Shape;177;p18"/>
          <p:cNvSpPr/>
          <p:nvPr/>
        </p:nvSpPr>
        <p:spPr>
          <a:xfrm>
            <a:off x="5389880" y="4491094"/>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DAAS@50</a:t>
            </a:r>
            <a:endParaRPr/>
          </a:p>
        </p:txBody>
      </p:sp>
      <p:sp>
        <p:nvSpPr>
          <p:cNvPr id="178" name="Google Shape;178;p18"/>
          <p:cNvSpPr/>
          <p:nvPr/>
        </p:nvSpPr>
        <p:spPr>
          <a:xfrm>
            <a:off x="8991600" y="4491094"/>
            <a:ext cx="2362200" cy="531756"/>
          </a:xfrm>
          <a:prstGeom prst="rect">
            <a:avLst/>
          </a:prstGeom>
          <a:solidFill>
            <a:srgbClr val="FFC000"/>
          </a:solidFill>
          <a:ln>
            <a:noFill/>
          </a:ln>
          <a:effectLst>
            <a:outerShdw blurRad="190500" rotWithShape="0" algn="ctr">
              <a:srgbClr val="000000">
                <a:alpha val="9803"/>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DAAS@50</a:t>
            </a:r>
            <a:endParaRPr/>
          </a:p>
        </p:txBody>
      </p:sp>
      <p:pic>
        <p:nvPicPr>
          <p:cNvPr id="179" name="Google Shape;179;p18"/>
          <p:cNvPicPr preferRelativeResize="0"/>
          <p:nvPr/>
        </p:nvPicPr>
        <p:blipFill rotWithShape="1">
          <a:blip r:embed="rId4">
            <a:alphaModFix/>
          </a:blip>
          <a:srcRect b="0" l="0" r="0" t="0"/>
          <a:stretch/>
        </p:blipFill>
        <p:spPr>
          <a:xfrm>
            <a:off x="5842000" y="1422819"/>
            <a:ext cx="1457960" cy="2157986"/>
          </a:xfrm>
          <a:prstGeom prst="rect">
            <a:avLst/>
          </a:prstGeom>
          <a:noFill/>
          <a:ln>
            <a:noFill/>
          </a:ln>
        </p:spPr>
      </p:pic>
      <p:pic>
        <p:nvPicPr>
          <p:cNvPr id="180" name="Google Shape;180;p18"/>
          <p:cNvPicPr preferRelativeResize="0"/>
          <p:nvPr/>
        </p:nvPicPr>
        <p:blipFill rotWithShape="1">
          <a:blip r:embed="rId5">
            <a:alphaModFix/>
          </a:blip>
          <a:srcRect b="0" l="0" r="0" t="0"/>
          <a:stretch/>
        </p:blipFill>
        <p:spPr>
          <a:xfrm>
            <a:off x="9428714" y="1422819"/>
            <a:ext cx="1516380" cy="21288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9"/>
          <p:cNvSpPr/>
          <p:nvPr/>
        </p:nvSpPr>
        <p:spPr>
          <a:xfrm>
            <a:off x="0" y="2476500"/>
            <a:ext cx="4061458" cy="3876671"/>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p19"/>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188" name="Google Shape;188;p19"/>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189" name="Google Shape;189;p19"/>
          <p:cNvSpPr txBox="1"/>
          <p:nvPr/>
        </p:nvSpPr>
        <p:spPr>
          <a:xfrm>
            <a:off x="5699837" y="1989723"/>
            <a:ext cx="5940152"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u="none" cap="none" strike="noStrike">
                <a:solidFill>
                  <a:srgbClr val="333333"/>
                </a:solidFill>
                <a:latin typeface="Arial"/>
                <a:ea typeface="Arial"/>
                <a:cs typeface="Arial"/>
                <a:sym typeface="Arial"/>
              </a:rPr>
              <a:t>Director, Semester in Detroit; Associate Professor Residental College, DAAS</a:t>
            </a:r>
            <a:endParaRPr b="0" i="0" sz="3200" u="none" cap="none" strike="noStrike">
              <a:solidFill>
                <a:srgbClr val="7F7F7F"/>
              </a:solidFill>
              <a:latin typeface="Arial"/>
              <a:ea typeface="Arial"/>
              <a:cs typeface="Arial"/>
              <a:sym typeface="Arial"/>
            </a:endParaRPr>
          </a:p>
        </p:txBody>
      </p:sp>
      <p:sp>
        <p:nvSpPr>
          <p:cNvPr id="190" name="Google Shape;190;p19"/>
          <p:cNvSpPr txBox="1"/>
          <p:nvPr/>
        </p:nvSpPr>
        <p:spPr>
          <a:xfrm>
            <a:off x="5638877" y="1341142"/>
            <a:ext cx="4128310"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lang="en-US" sz="4000">
                <a:solidFill>
                  <a:srgbClr val="471077"/>
                </a:solidFill>
                <a:latin typeface="Arial"/>
                <a:ea typeface="Arial"/>
                <a:cs typeface="Arial"/>
                <a:sym typeface="Arial"/>
              </a:rPr>
              <a:t>STEPHEN</a:t>
            </a:r>
            <a:r>
              <a:rPr b="1" i="0" lang="en-US" sz="4000" u="none" cap="none" strike="noStrike">
                <a:solidFill>
                  <a:srgbClr val="471077"/>
                </a:solidFill>
                <a:latin typeface="Arial"/>
                <a:ea typeface="Arial"/>
                <a:cs typeface="Arial"/>
                <a:sym typeface="Arial"/>
              </a:rPr>
              <a:t> </a:t>
            </a:r>
            <a:r>
              <a:rPr b="1" lang="en-US" sz="4000">
                <a:solidFill>
                  <a:srgbClr val="FFC000"/>
                </a:solidFill>
                <a:latin typeface="Arial"/>
                <a:ea typeface="Arial"/>
                <a:cs typeface="Arial"/>
                <a:sym typeface="Arial"/>
              </a:rPr>
              <a:t>WARD</a:t>
            </a:r>
            <a:endParaRPr b="1" i="0" sz="4000" u="none" cap="none" strike="noStrike">
              <a:solidFill>
                <a:srgbClr val="FFC000"/>
              </a:solidFill>
              <a:latin typeface="Arial"/>
              <a:ea typeface="Arial"/>
              <a:cs typeface="Arial"/>
              <a:sym typeface="Arial"/>
            </a:endParaRPr>
          </a:p>
        </p:txBody>
      </p:sp>
      <p:sp>
        <p:nvSpPr>
          <p:cNvPr id="191" name="Google Shape;191;p19"/>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p19"/>
          <p:cNvSpPr txBox="1"/>
          <p:nvPr/>
        </p:nvSpPr>
        <p:spPr>
          <a:xfrm>
            <a:off x="6710519" y="3099187"/>
            <a:ext cx="4390868" cy="240065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200"/>
              <a:buFont typeface="Arial"/>
              <a:buNone/>
            </a:pPr>
            <a:r>
              <a:rPr b="0" i="0" lang="en-US" sz="1200" u="none" cap="none" strike="noStrike">
                <a:solidFill>
                  <a:srgbClr val="333333"/>
                </a:solidFill>
                <a:latin typeface="Arial"/>
                <a:ea typeface="Arial"/>
                <a:cs typeface="Arial"/>
                <a:sym typeface="Arial"/>
              </a:rPr>
              <a:t>Stephen Ward is a historian who teaches in the RC Social Theory and Practice program (STP) as well as the Department of Afroamerican and African Studies (DAAS). His teaching and writing focus on two areas of recent American history. One is African American political thought and social movements, particularly the Black Power movement of the 1960s and 1970s. The other area is the evolution of cities since World War II, with an emphasis on grassroots activism and community-based approaches to urban redevelopment. Much of his work focuses on the city of Detroit. He is completing a dual-biography of two long-time Detroit activists, James and Grace Lee Boggs, and he is a board member of the James and Grace Lee Boggs Center to Nurture Community Leadership in Detroit.</a:t>
            </a:r>
            <a:endParaRPr b="0" i="0" sz="900" u="none" cap="none" strike="noStrike">
              <a:solidFill>
                <a:srgbClr val="333333"/>
              </a:solidFill>
              <a:latin typeface="Arial"/>
              <a:ea typeface="Arial"/>
              <a:cs typeface="Arial"/>
              <a:sym typeface="Arial"/>
            </a:endParaRPr>
          </a:p>
        </p:txBody>
      </p:sp>
      <p:cxnSp>
        <p:nvCxnSpPr>
          <p:cNvPr id="193" name="Google Shape;193;p19"/>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194" name="Google Shape;194;p19"/>
          <p:cNvPicPr preferRelativeResize="0"/>
          <p:nvPr/>
        </p:nvPicPr>
        <p:blipFill rotWithShape="1">
          <a:blip r:embed="rId3">
            <a:alphaModFix/>
          </a:blip>
          <a:srcRect b="0" l="0" r="0" t="0"/>
          <a:stretch/>
        </p:blipFill>
        <p:spPr>
          <a:xfrm flipH="1">
            <a:off x="544172" y="1956695"/>
            <a:ext cx="3517285" cy="43964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0"/>
          <p:cNvSpPr/>
          <p:nvPr/>
        </p:nvSpPr>
        <p:spPr>
          <a:xfrm>
            <a:off x="0" y="2476500"/>
            <a:ext cx="4183382" cy="3876672"/>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 name="Google Shape;201;p20"/>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202" name="Google Shape;202;p20"/>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203" name="Google Shape;203;p20"/>
          <p:cNvSpPr txBox="1"/>
          <p:nvPr/>
        </p:nvSpPr>
        <p:spPr>
          <a:xfrm>
            <a:off x="5699837" y="1989723"/>
            <a:ext cx="2715615"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u="none" cap="none" strike="noStrike">
                <a:solidFill>
                  <a:srgbClr val="333333"/>
                </a:solidFill>
                <a:latin typeface="Arial"/>
                <a:ea typeface="Arial"/>
                <a:cs typeface="Arial"/>
                <a:sym typeface="Arial"/>
              </a:rPr>
              <a:t>Administrative/Project Coordinator</a:t>
            </a:r>
            <a:endParaRPr b="0" i="0" sz="3200" u="none" cap="none" strike="noStrike">
              <a:solidFill>
                <a:srgbClr val="7F7F7F"/>
              </a:solidFill>
              <a:latin typeface="Arial"/>
              <a:ea typeface="Arial"/>
              <a:cs typeface="Arial"/>
              <a:sym typeface="Arial"/>
            </a:endParaRPr>
          </a:p>
        </p:txBody>
      </p:sp>
      <p:sp>
        <p:nvSpPr>
          <p:cNvPr id="204" name="Google Shape;204;p20"/>
          <p:cNvSpPr txBox="1"/>
          <p:nvPr/>
        </p:nvSpPr>
        <p:spPr>
          <a:xfrm>
            <a:off x="5638877" y="1341142"/>
            <a:ext cx="4783361"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lang="en-US" sz="4000">
                <a:solidFill>
                  <a:srgbClr val="471077"/>
                </a:solidFill>
                <a:latin typeface="Arial"/>
                <a:ea typeface="Arial"/>
                <a:cs typeface="Arial"/>
                <a:sym typeface="Arial"/>
              </a:rPr>
              <a:t>ELIZABETH</a:t>
            </a:r>
            <a:r>
              <a:rPr b="1" i="0" lang="en-US" sz="4000" u="none" cap="none" strike="noStrike">
                <a:solidFill>
                  <a:srgbClr val="471077"/>
                </a:solidFill>
                <a:latin typeface="Arial"/>
                <a:ea typeface="Arial"/>
                <a:cs typeface="Arial"/>
                <a:sym typeface="Arial"/>
              </a:rPr>
              <a:t> </a:t>
            </a:r>
            <a:r>
              <a:rPr b="1" i="0" lang="en-US" sz="4000" u="none" cap="none" strike="noStrike">
                <a:solidFill>
                  <a:srgbClr val="FFC000"/>
                </a:solidFill>
                <a:latin typeface="Arial"/>
                <a:ea typeface="Arial"/>
                <a:cs typeface="Arial"/>
                <a:sym typeface="Arial"/>
              </a:rPr>
              <a:t>JAMES</a:t>
            </a:r>
            <a:endParaRPr/>
          </a:p>
        </p:txBody>
      </p:sp>
      <p:sp>
        <p:nvSpPr>
          <p:cNvPr id="205" name="Google Shape;205;p20"/>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 name="Google Shape;206;p20"/>
          <p:cNvSpPr txBox="1"/>
          <p:nvPr/>
        </p:nvSpPr>
        <p:spPr>
          <a:xfrm>
            <a:off x="6710519" y="3099187"/>
            <a:ext cx="4390868" cy="33393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100"/>
              <a:buFont typeface="Arial"/>
              <a:buNone/>
            </a:pPr>
            <a:r>
              <a:rPr b="0" i="0" lang="en-US" sz="1100" u="none" cap="none" strike="noStrike">
                <a:solidFill>
                  <a:srgbClr val="333333"/>
                </a:solidFill>
                <a:latin typeface="Arial"/>
                <a:ea typeface="Arial"/>
                <a:cs typeface="Arial"/>
                <a:sym typeface="Arial"/>
              </a:rPr>
              <a:t>Elizabeth James is a native Detroiter who serves as the Program Manager in the Department of Afroamerican and African Studies (DAAS) at the University of Michigan. She holds Bachelor’s degrees in Communications and History of Art as well as a Master’s of Arts in Journalism and post-graduate work in the School of Information from the University of Michigan and from Wayne State University, a Master’s of Science in Library Science. Elizabeth has received many honors for her service and dedication to DAAS and the outreach programs she organizes such as the Cornerstone Award for Black Celebratory, the Ginsberg Award for Service and Social Activism, the Distinguished Diversity Leader Award, Advisor of the Year and the Harold D. Johnson Diversity Service Award. However, she most cherishes serving as an adviser to U-M student organizations such as the Black Student Union and the National Council of Negro Women, and serving as a doula in birthing children, ideas and dreams as well as volunteering  for the organ and tissue donation group, Wolverines for Life for transplant recipients like herself. As a third-generation storyteller, she loves helping others to find their voice and express themselves. </a:t>
            </a:r>
            <a:endParaRPr/>
          </a:p>
          <a:p>
            <a:pPr indent="0" lvl="0" marL="0" marR="0" rtl="0" algn="l">
              <a:lnSpc>
                <a:spcPct val="100000"/>
              </a:lnSpc>
              <a:spcBef>
                <a:spcPts val="1200"/>
              </a:spcBef>
              <a:spcAft>
                <a:spcPts val="0"/>
              </a:spcAft>
              <a:buClr>
                <a:schemeClr val="dk1"/>
              </a:buClr>
              <a:buSzPts val="800"/>
              <a:buFont typeface="Georgia"/>
              <a:buNone/>
            </a:pPr>
            <a:r>
              <a:t/>
            </a:r>
            <a:endParaRPr b="0" i="0" sz="800" u="none" cap="none" strike="noStrike">
              <a:solidFill>
                <a:srgbClr val="333333"/>
              </a:solidFill>
              <a:latin typeface="Arial"/>
              <a:ea typeface="Arial"/>
              <a:cs typeface="Arial"/>
              <a:sym typeface="Arial"/>
            </a:endParaRPr>
          </a:p>
        </p:txBody>
      </p:sp>
      <p:cxnSp>
        <p:nvCxnSpPr>
          <p:cNvPr id="207" name="Google Shape;207;p20"/>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208" name="Google Shape;208;p20"/>
          <p:cNvPicPr preferRelativeResize="0"/>
          <p:nvPr/>
        </p:nvPicPr>
        <p:blipFill rotWithShape="1">
          <a:blip r:embed="rId3">
            <a:alphaModFix/>
          </a:blip>
          <a:srcRect b="0" l="0" r="0" t="0"/>
          <a:stretch/>
        </p:blipFill>
        <p:spPr>
          <a:xfrm flipH="1">
            <a:off x="434339" y="1956695"/>
            <a:ext cx="3749039" cy="43964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p:nvPr/>
        </p:nvSpPr>
        <p:spPr>
          <a:xfrm>
            <a:off x="0" y="2476500"/>
            <a:ext cx="3985260" cy="3876671"/>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5" name="Google Shape;215;p21"/>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216" name="Google Shape;216;p21"/>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217" name="Google Shape;217;p21"/>
          <p:cNvSpPr txBox="1"/>
          <p:nvPr/>
        </p:nvSpPr>
        <p:spPr>
          <a:xfrm>
            <a:off x="5699837" y="1989723"/>
            <a:ext cx="1513363"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u="none" cap="none" strike="noStrike">
                <a:solidFill>
                  <a:srgbClr val="333333"/>
                </a:solidFill>
                <a:latin typeface="Arial"/>
                <a:ea typeface="Arial"/>
                <a:cs typeface="Arial"/>
                <a:sym typeface="Arial"/>
              </a:rPr>
              <a:t>Chief Administrator</a:t>
            </a:r>
            <a:endParaRPr b="0" i="0" sz="3200" u="none" cap="none" strike="noStrike">
              <a:solidFill>
                <a:srgbClr val="7F7F7F"/>
              </a:solidFill>
              <a:latin typeface="Arial"/>
              <a:ea typeface="Arial"/>
              <a:cs typeface="Arial"/>
              <a:sym typeface="Arial"/>
            </a:endParaRPr>
          </a:p>
        </p:txBody>
      </p:sp>
      <p:sp>
        <p:nvSpPr>
          <p:cNvPr id="218" name="Google Shape;218;p21"/>
          <p:cNvSpPr txBox="1"/>
          <p:nvPr/>
        </p:nvSpPr>
        <p:spPr>
          <a:xfrm>
            <a:off x="5638877" y="1341142"/>
            <a:ext cx="3257302"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i="0" lang="en-US" sz="4000" u="none" cap="none" strike="noStrike">
                <a:solidFill>
                  <a:srgbClr val="471077"/>
                </a:solidFill>
                <a:latin typeface="Arial"/>
                <a:ea typeface="Arial"/>
                <a:cs typeface="Arial"/>
                <a:sym typeface="Arial"/>
              </a:rPr>
              <a:t>WAYNE </a:t>
            </a:r>
            <a:r>
              <a:rPr b="1" lang="en-US" sz="4000">
                <a:solidFill>
                  <a:srgbClr val="FFC000"/>
                </a:solidFill>
                <a:latin typeface="Arial"/>
                <a:ea typeface="Arial"/>
                <a:cs typeface="Arial"/>
                <a:sym typeface="Arial"/>
              </a:rPr>
              <a:t>HIGH</a:t>
            </a:r>
            <a:endParaRPr b="1" i="0" sz="4000" u="none" cap="none" strike="noStrike">
              <a:solidFill>
                <a:srgbClr val="FFC000"/>
              </a:solidFill>
              <a:latin typeface="Arial"/>
              <a:ea typeface="Arial"/>
              <a:cs typeface="Arial"/>
              <a:sym typeface="Arial"/>
            </a:endParaRPr>
          </a:p>
        </p:txBody>
      </p:sp>
      <p:sp>
        <p:nvSpPr>
          <p:cNvPr id="219" name="Google Shape;219;p21"/>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 name="Google Shape;220;p21"/>
          <p:cNvSpPr txBox="1"/>
          <p:nvPr/>
        </p:nvSpPr>
        <p:spPr>
          <a:xfrm>
            <a:off x="6710519" y="3099187"/>
            <a:ext cx="4390868" cy="25853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0" lang="en-US" sz="1400" u="none" cap="none" strike="noStrike">
                <a:solidFill>
                  <a:srgbClr val="333333"/>
                </a:solidFill>
                <a:latin typeface="Arial"/>
                <a:ea typeface="Arial"/>
                <a:cs typeface="Arial"/>
                <a:sym typeface="Arial"/>
              </a:rPr>
              <a:t>Wayne joined the Department of Afroamerican and African Studies as Chief Administrator in September 2010. In this role, he acts as a strategic partner to the Department Chair and is responsible for the management of non-instructional operations which include budget and finance management (planning and execution); human resources (faculty and staff) appointments; facility issues, and supervision of the office staff. He serves as a liaison between the department and the College; interprets University and College policies; and develops strategic plans with the Chair and staff.</a:t>
            </a:r>
            <a:endParaRPr b="0" i="0" sz="1000" u="none" cap="none" strike="noStrike">
              <a:solidFill>
                <a:srgbClr val="333333"/>
              </a:solidFill>
              <a:latin typeface="Arial"/>
              <a:ea typeface="Arial"/>
              <a:cs typeface="Arial"/>
              <a:sym typeface="Arial"/>
            </a:endParaRPr>
          </a:p>
        </p:txBody>
      </p:sp>
      <p:cxnSp>
        <p:nvCxnSpPr>
          <p:cNvPr id="221" name="Google Shape;221;p21"/>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222" name="Google Shape;222;p21"/>
          <p:cNvPicPr preferRelativeResize="0"/>
          <p:nvPr/>
        </p:nvPicPr>
        <p:blipFill rotWithShape="1">
          <a:blip r:embed="rId3">
            <a:alphaModFix/>
          </a:blip>
          <a:srcRect b="0" l="0" r="0" t="0"/>
          <a:stretch/>
        </p:blipFill>
        <p:spPr>
          <a:xfrm flipH="1">
            <a:off x="556260" y="1956695"/>
            <a:ext cx="3429000" cy="43964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p:nvPr/>
        </p:nvSpPr>
        <p:spPr>
          <a:xfrm>
            <a:off x="0" y="2476500"/>
            <a:ext cx="4183382" cy="3876672"/>
          </a:xfrm>
          <a:custGeom>
            <a:rect b="b" l="l" r="r" t="t"/>
            <a:pathLst>
              <a:path extrusionOk="0" h="3944560" w="5143663">
                <a:moveTo>
                  <a:pt x="2284068" y="0"/>
                </a:moveTo>
                <a:cubicBezTo>
                  <a:pt x="3863378" y="0"/>
                  <a:pt x="5143663" y="1280285"/>
                  <a:pt x="5143663" y="2859595"/>
                </a:cubicBezTo>
                <a:cubicBezTo>
                  <a:pt x="5143663" y="3155716"/>
                  <a:pt x="5098654" y="3441324"/>
                  <a:pt x="5015102" y="3709950"/>
                </a:cubicBezTo>
                <a:lnTo>
                  <a:pt x="4929234" y="3944560"/>
                </a:lnTo>
                <a:lnTo>
                  <a:pt x="3205467" y="3944560"/>
                </a:lnTo>
                <a:lnTo>
                  <a:pt x="3295090" y="3870615"/>
                </a:lnTo>
                <a:cubicBezTo>
                  <a:pt x="3553833" y="3611872"/>
                  <a:pt x="3713868" y="3254423"/>
                  <a:pt x="3713868" y="2859595"/>
                </a:cubicBezTo>
                <a:cubicBezTo>
                  <a:pt x="3713868" y="2069939"/>
                  <a:pt x="3073726" y="1429797"/>
                  <a:pt x="2284070" y="1429797"/>
                </a:cubicBezTo>
                <a:cubicBezTo>
                  <a:pt x="1494414" y="1429797"/>
                  <a:pt x="854271" y="2069939"/>
                  <a:pt x="854271" y="2859595"/>
                </a:cubicBezTo>
                <a:cubicBezTo>
                  <a:pt x="854271" y="3254423"/>
                  <a:pt x="1014307" y="3611872"/>
                  <a:pt x="1273051" y="3870615"/>
                </a:cubicBezTo>
                <a:lnTo>
                  <a:pt x="1362673" y="3944560"/>
                </a:lnTo>
                <a:lnTo>
                  <a:pt x="0" y="3944560"/>
                </a:lnTo>
                <a:lnTo>
                  <a:pt x="0" y="1144221"/>
                </a:lnTo>
                <a:lnTo>
                  <a:pt x="77466" y="1040627"/>
                </a:lnTo>
                <a:cubicBezTo>
                  <a:pt x="601958" y="405090"/>
                  <a:pt x="1395706" y="0"/>
                  <a:pt x="22840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 name="Google Shape;229;p22"/>
          <p:cNvSpPr txBox="1"/>
          <p:nvPr>
            <p:ph type="title"/>
          </p:nvPr>
        </p:nvSpPr>
        <p:spPr>
          <a:xfrm>
            <a:off x="838200" y="342207"/>
            <a:ext cx="10515600" cy="67710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400"/>
              <a:buFont typeface="Georgia"/>
              <a:buNone/>
            </a:pPr>
            <a:r>
              <a:rPr lang="en-US"/>
              <a:t>Team Member</a:t>
            </a:r>
            <a:endParaRPr/>
          </a:p>
        </p:txBody>
      </p:sp>
      <p:sp>
        <p:nvSpPr>
          <p:cNvPr id="230" name="Google Shape;230;p22"/>
          <p:cNvSpPr txBox="1"/>
          <p:nvPr>
            <p:ph idx="12" type="sldNum"/>
          </p:nvPr>
        </p:nvSpPr>
        <p:spPr>
          <a:xfrm>
            <a:off x="10945094" y="6451699"/>
            <a:ext cx="312586"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71077"/>
              </a:buClr>
              <a:buSzPts val="2000"/>
              <a:buFont typeface="Arial"/>
              <a:buNone/>
            </a:pPr>
            <a:fld id="{00000000-1234-1234-1234-123412341234}" type="slidenum">
              <a:rPr b="1" i="1" lang="en-US" sz="2000" u="none" cap="none" strike="noStrike">
                <a:solidFill>
                  <a:srgbClr val="471077"/>
                </a:solidFill>
                <a:latin typeface="Arial"/>
                <a:ea typeface="Arial"/>
                <a:cs typeface="Arial"/>
                <a:sym typeface="Arial"/>
              </a:rPr>
              <a:t>‹#›</a:t>
            </a:fld>
            <a:endParaRPr b="1" i="1" sz="2000" u="none" cap="none" strike="noStrike">
              <a:solidFill>
                <a:srgbClr val="471077"/>
              </a:solidFill>
              <a:latin typeface="Arial"/>
              <a:ea typeface="Arial"/>
              <a:cs typeface="Arial"/>
              <a:sym typeface="Arial"/>
            </a:endParaRPr>
          </a:p>
        </p:txBody>
      </p:sp>
      <p:sp>
        <p:nvSpPr>
          <p:cNvPr id="231" name="Google Shape;231;p22"/>
          <p:cNvSpPr txBox="1"/>
          <p:nvPr/>
        </p:nvSpPr>
        <p:spPr>
          <a:xfrm>
            <a:off x="5699837" y="1989723"/>
            <a:ext cx="2715615"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400"/>
              <a:buFont typeface="Arial"/>
              <a:buNone/>
            </a:pPr>
            <a:r>
              <a:rPr b="0" i="1" lang="en-US" sz="1400" u="none" cap="none" strike="noStrike">
                <a:solidFill>
                  <a:srgbClr val="333333"/>
                </a:solidFill>
                <a:latin typeface="Arial"/>
                <a:ea typeface="Arial"/>
                <a:cs typeface="Arial"/>
                <a:sym typeface="Arial"/>
              </a:rPr>
              <a:t>Administrative/Project Coordinator</a:t>
            </a:r>
            <a:endParaRPr b="0" i="0" sz="3200" u="none" cap="none" strike="noStrike">
              <a:solidFill>
                <a:srgbClr val="7F7F7F"/>
              </a:solidFill>
              <a:latin typeface="Arial"/>
              <a:ea typeface="Arial"/>
              <a:cs typeface="Arial"/>
              <a:sym typeface="Arial"/>
            </a:endParaRPr>
          </a:p>
        </p:txBody>
      </p:sp>
      <p:sp>
        <p:nvSpPr>
          <p:cNvPr id="232" name="Google Shape;232;p22"/>
          <p:cNvSpPr txBox="1"/>
          <p:nvPr/>
        </p:nvSpPr>
        <p:spPr>
          <a:xfrm>
            <a:off x="5638877" y="1341142"/>
            <a:ext cx="3786293"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71077"/>
              </a:buClr>
              <a:buSzPts val="4000"/>
              <a:buFont typeface="Arial"/>
              <a:buNone/>
            </a:pPr>
            <a:r>
              <a:rPr b="1" lang="en-US" sz="4000">
                <a:solidFill>
                  <a:srgbClr val="471077"/>
                </a:solidFill>
                <a:latin typeface="Arial"/>
                <a:ea typeface="Arial"/>
                <a:cs typeface="Arial"/>
                <a:sym typeface="Arial"/>
              </a:rPr>
              <a:t>ARIELLE</a:t>
            </a:r>
            <a:r>
              <a:rPr b="1" i="0" lang="en-US" sz="4000" u="none" cap="none" strike="noStrike">
                <a:solidFill>
                  <a:srgbClr val="471077"/>
                </a:solidFill>
                <a:latin typeface="Arial"/>
                <a:ea typeface="Arial"/>
                <a:cs typeface="Arial"/>
                <a:sym typeface="Arial"/>
              </a:rPr>
              <a:t> </a:t>
            </a:r>
            <a:r>
              <a:rPr b="1" i="0" lang="en-US" sz="4000" u="none" cap="none" strike="noStrike">
                <a:solidFill>
                  <a:srgbClr val="FFC000"/>
                </a:solidFill>
                <a:latin typeface="Arial"/>
                <a:ea typeface="Arial"/>
                <a:cs typeface="Arial"/>
                <a:sym typeface="Arial"/>
              </a:rPr>
              <a:t>CHEN</a:t>
            </a:r>
            <a:endParaRPr/>
          </a:p>
        </p:txBody>
      </p:sp>
      <p:sp>
        <p:nvSpPr>
          <p:cNvPr id="233" name="Google Shape;233;p22"/>
          <p:cNvSpPr/>
          <p:nvPr/>
        </p:nvSpPr>
        <p:spPr>
          <a:xfrm>
            <a:off x="6448424" y="2698685"/>
            <a:ext cx="4905375" cy="3349690"/>
          </a:xfrm>
          <a:prstGeom prst="rect">
            <a:avLst/>
          </a:prstGeom>
          <a:solidFill>
            <a:schemeClr val="lt1"/>
          </a:solidFill>
          <a:ln>
            <a:noFill/>
          </a:ln>
          <a:effectLst>
            <a:outerShdw blurRad="190500" rotWithShape="0" algn="ctr">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4" name="Google Shape;234;p22"/>
          <p:cNvSpPr txBox="1"/>
          <p:nvPr/>
        </p:nvSpPr>
        <p:spPr>
          <a:xfrm>
            <a:off x="6710519" y="3238371"/>
            <a:ext cx="4390868" cy="29546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33333"/>
              </a:buClr>
              <a:buSzPts val="1600"/>
              <a:buFont typeface="Arial"/>
              <a:buNone/>
            </a:pPr>
            <a:r>
              <a:rPr b="0" i="0" lang="en-US" sz="1600" u="none" cap="none" strike="noStrike">
                <a:solidFill>
                  <a:srgbClr val="333333"/>
                </a:solidFill>
                <a:latin typeface="Arial"/>
                <a:ea typeface="Arial"/>
                <a:cs typeface="Arial"/>
                <a:sym typeface="Arial"/>
              </a:rPr>
              <a:t>Arielle joined the Department of Afroamerican and African Studies as Administrative Coordinator/Project Coordinator in June 2018. Arielle’s responsibilities include managing office operations and communications, serving as the liaison for the DAAS Graduate Certificate Program, collaborating with the GalleryDAAS Director as Gallery Manager, and providing visiting scholar, event, and faculty/staff support. Outside of work, she spends most of her time engaged in social justice efforts and creative projects.</a:t>
            </a:r>
            <a:endParaRPr b="0" i="0" sz="3600" u="none" cap="none" strike="noStrike">
              <a:solidFill>
                <a:srgbClr val="7F7F7F"/>
              </a:solidFill>
              <a:latin typeface="Arial"/>
              <a:ea typeface="Arial"/>
              <a:cs typeface="Arial"/>
              <a:sym typeface="Arial"/>
            </a:endParaRPr>
          </a:p>
        </p:txBody>
      </p:sp>
      <p:cxnSp>
        <p:nvCxnSpPr>
          <p:cNvPr id="235" name="Google Shape;235;p22"/>
          <p:cNvCxnSpPr/>
          <p:nvPr/>
        </p:nvCxnSpPr>
        <p:spPr>
          <a:xfrm>
            <a:off x="6448423" y="2698685"/>
            <a:ext cx="4905375" cy="0"/>
          </a:xfrm>
          <a:prstGeom prst="straightConnector1">
            <a:avLst/>
          </a:prstGeom>
          <a:noFill/>
          <a:ln cap="flat" cmpd="sng" w="25400">
            <a:solidFill>
              <a:srgbClr val="FFC000"/>
            </a:solidFill>
            <a:prstDash val="solid"/>
            <a:miter lim="800000"/>
            <a:headEnd len="sm" w="sm" type="none"/>
            <a:tailEnd len="sm" w="sm" type="none"/>
          </a:ln>
        </p:spPr>
      </p:cxnSp>
      <p:pic>
        <p:nvPicPr>
          <p:cNvPr id="236" name="Google Shape;236;p22"/>
          <p:cNvPicPr preferRelativeResize="0"/>
          <p:nvPr/>
        </p:nvPicPr>
        <p:blipFill rotWithShape="1">
          <a:blip r:embed="rId3">
            <a:alphaModFix/>
          </a:blip>
          <a:srcRect b="0" l="0" r="0" t="0"/>
          <a:stretch/>
        </p:blipFill>
        <p:spPr>
          <a:xfrm flipH="1">
            <a:off x="443958" y="1956695"/>
            <a:ext cx="3739424" cy="43964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EAM INTRODUCTION TEMPLATE">
      <a:dk1>
        <a:srgbClr val="000000"/>
      </a:dk1>
      <a:lt1>
        <a:srgbClr val="FFFFFF"/>
      </a:lt1>
      <a:dk2>
        <a:srgbClr val="8E2DE2"/>
      </a:dk2>
      <a:lt2>
        <a:srgbClr val="24FE41"/>
      </a:lt2>
      <a:accent1>
        <a:srgbClr val="8E2DE2"/>
      </a:accent1>
      <a:accent2>
        <a:srgbClr val="4A00E0"/>
      </a:accent2>
      <a:accent3>
        <a:srgbClr val="FDFC47"/>
      </a:accent3>
      <a:accent4>
        <a:srgbClr val="24FE41"/>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